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10287000" cx="18288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22" roundtripDataSignature="AMtx7mgxB1+nXwlNrN1QwvqjJPkjDkpMC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customschemas.google.com/relationships/presentationmetadata" Target="metadata"/><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17bc22fca0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g317bc22fca0_1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17bc22fca0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g317bc22fca0_1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17bc22fca0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17bc22fca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3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3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3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3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3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3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3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3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3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3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37"/>
          <p:cNvSpPr/>
          <p:nvPr>
            <p:ph idx="2" type="pic"/>
          </p:nvPr>
        </p:nvSpPr>
        <p:spPr>
          <a:xfrm>
            <a:off x="1792288" y="612775"/>
            <a:ext cx="5486400" cy="4114800"/>
          </a:xfrm>
          <a:prstGeom prst="rect">
            <a:avLst/>
          </a:prstGeom>
          <a:noFill/>
          <a:ln>
            <a:noFill/>
          </a:ln>
        </p:spPr>
      </p:sp>
      <p:sp>
        <p:nvSpPr>
          <p:cNvPr id="64" name="Google Shape;64;p3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42.png"/><Relationship Id="rId7" Type="http://schemas.openxmlformats.org/officeDocument/2006/relationships/image" Target="../media/image7.png"/><Relationship Id="rId8"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24.png"/><Relationship Id="rId5"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4.png"/><Relationship Id="rId4" Type="http://schemas.openxmlformats.org/officeDocument/2006/relationships/image" Target="../media/image41.png"/><Relationship Id="rId5"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37.png"/><Relationship Id="rId5" Type="http://schemas.openxmlformats.org/officeDocument/2006/relationships/image" Target="../media/image30.png"/><Relationship Id="rId6" Type="http://schemas.openxmlformats.org/officeDocument/2006/relationships/image" Target="../media/image29.png"/><Relationship Id="rId7" Type="http://schemas.openxmlformats.org/officeDocument/2006/relationships/image" Target="../media/image33.png"/><Relationship Id="rId8"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s://www.zetaton.com/blog/ride-hailing-apps" TargetMode="External"/><Relationship Id="rId4" Type="http://schemas.openxmlformats.org/officeDocument/2006/relationships/hyperlink" Target="https://www.uber.com/" TargetMode="External"/><Relationship Id="rId11" Type="http://schemas.openxmlformats.org/officeDocument/2006/relationships/hyperlink" Target="https://stackoverflow.com/questions/56417594/how-to-make-polyline-follow-roads-in-react-native-maps-with-here-api" TargetMode="External"/><Relationship Id="rId10" Type="http://schemas.openxmlformats.org/officeDocument/2006/relationships/hyperlink" Target="https://www.stripe.com/" TargetMode="External"/><Relationship Id="rId9" Type="http://schemas.openxmlformats.org/officeDocument/2006/relationships/hyperlink" Target="https://www.clerk.com/" TargetMode="External"/><Relationship Id="rId5" Type="http://schemas.openxmlformats.org/officeDocument/2006/relationships/hyperlink" Target="https://www.rodbez.in/" TargetMode="External"/><Relationship Id="rId6" Type="http://schemas.openxmlformats.org/officeDocument/2006/relationships/hyperlink" Target="https://indrive.com/" TargetMode="External"/><Relationship Id="rId7" Type="http://schemas.openxmlformats.org/officeDocument/2006/relationships/hyperlink" Target="https://www.olacabs.com/" TargetMode="External"/><Relationship Id="rId8" Type="http://schemas.openxmlformats.org/officeDocument/2006/relationships/hyperlink" Target="https://www.here.com/docs/bundle/geocoding-and-search-api-developer-guide/page/topics/quick-start.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2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3.png"/><Relationship Id="rId4" Type="http://schemas.openxmlformats.org/officeDocument/2006/relationships/image" Target="../media/image36.png"/><Relationship Id="rId5" Type="http://schemas.openxmlformats.org/officeDocument/2006/relationships/image" Target="../media/image1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jpg"/><Relationship Id="rId10" Type="http://schemas.openxmlformats.org/officeDocument/2006/relationships/image" Target="../media/image26.png"/><Relationship Id="rId9" Type="http://schemas.openxmlformats.org/officeDocument/2006/relationships/image" Target="../media/image5.png"/><Relationship Id="rId5" Type="http://schemas.openxmlformats.org/officeDocument/2006/relationships/image" Target="../media/image11.jpg"/><Relationship Id="rId6" Type="http://schemas.openxmlformats.org/officeDocument/2006/relationships/image" Target="../media/image10.jpg"/><Relationship Id="rId7" Type="http://schemas.openxmlformats.org/officeDocument/2006/relationships/image" Target="../media/image12.png"/><Relationship Id="rId8" Type="http://schemas.openxmlformats.org/officeDocument/2006/relationships/image" Target="../media/image2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38.png"/><Relationship Id="rId5"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18442"/>
            </a:stretch>
          </a:blipFill>
          <a:ln>
            <a:noFill/>
          </a:ln>
          <a:effectLst>
            <a:outerShdw blurRad="57150" rotWithShape="0" algn="bl" dir="5400000" dist="19050">
              <a:srgbClr val="000000">
                <a:alpha val="50000"/>
              </a:srgbClr>
            </a:outerShdw>
          </a:effectLst>
        </p:spPr>
      </p:sp>
      <p:grpSp>
        <p:nvGrpSpPr>
          <p:cNvPr id="85" name="Google Shape;85;p1"/>
          <p:cNvGrpSpPr/>
          <p:nvPr/>
        </p:nvGrpSpPr>
        <p:grpSpPr>
          <a:xfrm>
            <a:off x="8229600" y="3520629"/>
            <a:ext cx="3310631" cy="6728271"/>
            <a:chOff x="0" y="0"/>
            <a:chExt cx="5000993" cy="10163632"/>
          </a:xfrm>
        </p:grpSpPr>
        <p:sp>
          <p:nvSpPr>
            <p:cNvPr id="86" name="Google Shape;86;p1"/>
            <p:cNvSpPr/>
            <p:nvPr/>
          </p:nvSpPr>
          <p:spPr>
            <a:xfrm>
              <a:off x="0" y="0"/>
              <a:ext cx="5000993" cy="10163632"/>
            </a:xfrm>
            <a:custGeom>
              <a:rect b="b" l="l" r="r" t="t"/>
              <a:pathLst>
                <a:path extrusionOk="0" h="10163632" w="5000993">
                  <a:moveTo>
                    <a:pt x="0" y="0"/>
                  </a:moveTo>
                  <a:lnTo>
                    <a:pt x="5000993" y="0"/>
                  </a:lnTo>
                  <a:lnTo>
                    <a:pt x="5000993" y="10163632"/>
                  </a:lnTo>
                  <a:lnTo>
                    <a:pt x="0" y="10163632"/>
                  </a:lnTo>
                  <a:close/>
                </a:path>
              </a:pathLst>
            </a:custGeom>
            <a:blipFill rotWithShape="1">
              <a:blip r:embed="rId4">
                <a:alphaModFix/>
              </a:blip>
              <a:stretch>
                <a:fillRect b="0" l="-43" r="-44" t="0"/>
              </a:stretch>
            </a:blipFill>
            <a:ln>
              <a:noFill/>
            </a:ln>
          </p:spPr>
        </p:sp>
        <p:sp>
          <p:nvSpPr>
            <p:cNvPr id="87" name="Google Shape;87;p1"/>
            <p:cNvSpPr/>
            <p:nvPr/>
          </p:nvSpPr>
          <p:spPr>
            <a:xfrm>
              <a:off x="338759" y="288798"/>
              <a:ext cx="4330776" cy="9398001"/>
            </a:xfrm>
            <a:custGeom>
              <a:rect b="b" l="l" r="r" t="t"/>
              <a:pathLst>
                <a:path extrusionOk="0" h="9398000" w="4330776">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rotWithShape="1">
              <a:blip r:embed="rId5">
                <a:alphaModFix/>
              </a:blip>
              <a:stretch>
                <a:fillRect b="-1303" l="0" r="0" t="-130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8" name="Google Shape;88;p1"/>
          <p:cNvSpPr/>
          <p:nvPr/>
        </p:nvSpPr>
        <p:spPr>
          <a:xfrm>
            <a:off x="-4953000" y="3555273"/>
            <a:ext cx="12051112" cy="11418027"/>
          </a:xfrm>
          <a:custGeom>
            <a:rect b="b" l="l" r="r" t="t"/>
            <a:pathLst>
              <a:path extrusionOk="0" h="15224036" w="16068150">
                <a:moveTo>
                  <a:pt x="0" y="0"/>
                </a:moveTo>
                <a:lnTo>
                  <a:pt x="16068150" y="0"/>
                </a:lnTo>
                <a:lnTo>
                  <a:pt x="16068150" y="15224036"/>
                </a:lnTo>
                <a:lnTo>
                  <a:pt x="0" y="15224036"/>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 name="Google Shape;89;p1"/>
          <p:cNvSpPr/>
          <p:nvPr/>
        </p:nvSpPr>
        <p:spPr>
          <a:xfrm>
            <a:off x="12066600" y="5143500"/>
            <a:ext cx="5729589" cy="4114800"/>
          </a:xfrm>
          <a:custGeom>
            <a:rect b="b" l="l" r="r" t="t"/>
            <a:pathLst>
              <a:path extrusionOk="0" h="5486400" w="7639452">
                <a:moveTo>
                  <a:pt x="0" y="0"/>
                </a:moveTo>
                <a:lnTo>
                  <a:pt x="7639452" y="0"/>
                </a:lnTo>
                <a:lnTo>
                  <a:pt x="7639452" y="5486400"/>
                </a:lnTo>
                <a:lnTo>
                  <a:pt x="0" y="5486400"/>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0" name="Google Shape;90;p1"/>
          <p:cNvPicPr preferRelativeResize="0"/>
          <p:nvPr/>
        </p:nvPicPr>
        <p:blipFill rotWithShape="1">
          <a:blip r:embed="rId8">
            <a:alphaModFix/>
          </a:blip>
          <a:srcRect b="29504" l="0" r="0" t="38551"/>
          <a:stretch/>
        </p:blipFill>
        <p:spPr>
          <a:xfrm>
            <a:off x="5504269" y="343597"/>
            <a:ext cx="8761291" cy="279879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317bc22fca0_1_10"/>
          <p:cNvSpPr txBox="1"/>
          <p:nvPr/>
        </p:nvSpPr>
        <p:spPr>
          <a:xfrm>
            <a:off x="1143000" y="1028700"/>
            <a:ext cx="11012100" cy="8004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1" lang="en-US" sz="5199">
                <a:solidFill>
                  <a:srgbClr val="2B2B2B"/>
                </a:solidFill>
                <a:latin typeface="Times New Roman"/>
                <a:ea typeface="Times New Roman"/>
                <a:cs typeface="Times New Roman"/>
                <a:sym typeface="Times New Roman"/>
              </a:rPr>
              <a:t>Methodology and Approach</a:t>
            </a:r>
            <a:endParaRPr>
              <a:latin typeface="Times New Roman"/>
              <a:ea typeface="Times New Roman"/>
              <a:cs typeface="Times New Roman"/>
              <a:sym typeface="Times New Roman"/>
            </a:endParaRPr>
          </a:p>
        </p:txBody>
      </p:sp>
      <p:sp>
        <p:nvSpPr>
          <p:cNvPr id="193" name="Google Shape;193;g317bc22fca0_1_10"/>
          <p:cNvSpPr/>
          <p:nvPr/>
        </p:nvSpPr>
        <p:spPr>
          <a:xfrm>
            <a:off x="1143002" y="3313150"/>
            <a:ext cx="7696200" cy="5486400"/>
          </a:xfrm>
          <a:prstGeom prst="roundRect">
            <a:avLst>
              <a:gd fmla="val 1681" name="adj"/>
            </a:avLst>
          </a:prstGeom>
          <a:solidFill>
            <a:srgbClr val="F3F3F3"/>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457200" marR="0" rtl="0" algn="l">
              <a:lnSpc>
                <a:spcPct val="150000"/>
              </a:lnSpc>
              <a:spcBef>
                <a:spcPts val="0"/>
              </a:spcBef>
              <a:spcAft>
                <a:spcPts val="0"/>
              </a:spcAft>
              <a:buNone/>
            </a:pPr>
            <a:r>
              <a:rPr b="1" lang="en-US" sz="3600" u="sng">
                <a:solidFill>
                  <a:schemeClr val="dk1"/>
                </a:solidFill>
                <a:latin typeface="Times New Roman"/>
                <a:ea typeface="Times New Roman"/>
                <a:cs typeface="Times New Roman"/>
                <a:sym typeface="Times New Roman"/>
              </a:rPr>
              <a:t>Module 3: Map and Location</a:t>
            </a:r>
            <a:br>
              <a:rPr b="1" lang="en-US" sz="3600" u="sng">
                <a:solidFill>
                  <a:schemeClr val="dk1"/>
                </a:solidFill>
                <a:latin typeface="Times New Roman"/>
                <a:ea typeface="Times New Roman"/>
                <a:cs typeface="Times New Roman"/>
                <a:sym typeface="Times New Roman"/>
              </a:rPr>
            </a:br>
            <a:r>
              <a:rPr b="1" lang="en-US" sz="3600" u="sng">
                <a:solidFill>
                  <a:schemeClr val="dk1"/>
                </a:solidFill>
                <a:latin typeface="Times New Roman"/>
                <a:ea typeface="Times New Roman"/>
                <a:cs typeface="Times New Roman"/>
                <a:sym typeface="Times New Roman"/>
              </a:rPr>
              <a:t>Services</a:t>
            </a:r>
            <a:endParaRPr b="1" sz="3600" u="sng">
              <a:solidFill>
                <a:schemeClr val="dk1"/>
              </a:solidFill>
              <a:latin typeface="Times New Roman"/>
              <a:ea typeface="Times New Roman"/>
              <a:cs typeface="Times New Roman"/>
              <a:sym typeface="Times New Roman"/>
            </a:endParaRPr>
          </a:p>
          <a:p>
            <a:pPr indent="76200" lvl="0" marL="457200" marR="0" rtl="0" algn="l">
              <a:lnSpc>
                <a:spcPct val="150000"/>
              </a:lnSpc>
              <a:spcBef>
                <a:spcPts val="1000"/>
              </a:spcBef>
              <a:spcAft>
                <a:spcPts val="0"/>
              </a:spcAft>
              <a:buClr>
                <a:srgbClr val="000000"/>
              </a:buClr>
              <a:buSzPts val="2400"/>
              <a:buFont typeface="Roboto"/>
              <a:buChar char="➔"/>
            </a:pPr>
            <a:r>
              <a:rPr b="1" lang="en-US" sz="2400">
                <a:latin typeface="Times New Roman"/>
                <a:ea typeface="Times New Roman"/>
                <a:cs typeface="Times New Roman"/>
                <a:sym typeface="Times New Roman"/>
              </a:rPr>
              <a:t>Location services: </a:t>
            </a:r>
            <a:r>
              <a:rPr i="0" lang="en-US" sz="2400" u="none" strike="noStrike">
                <a:solidFill>
                  <a:srgbClr val="000000"/>
                </a:solidFill>
                <a:latin typeface="Times New Roman"/>
                <a:ea typeface="Times New Roman"/>
                <a:cs typeface="Times New Roman"/>
                <a:sym typeface="Times New Roman"/>
              </a:rPr>
              <a:t>Integration with a mapping API (Here Maps API).</a:t>
            </a:r>
            <a:endParaRPr>
              <a:latin typeface="Times New Roman"/>
              <a:ea typeface="Times New Roman"/>
              <a:cs typeface="Times New Roman"/>
              <a:sym typeface="Times New Roman"/>
            </a:endParaRPr>
          </a:p>
          <a:p>
            <a:pPr indent="76200" lvl="0" marL="457200" marR="0" rtl="0" algn="l">
              <a:lnSpc>
                <a:spcPct val="150000"/>
              </a:lnSpc>
              <a:spcBef>
                <a:spcPts val="1000"/>
              </a:spcBef>
              <a:spcAft>
                <a:spcPts val="0"/>
              </a:spcAft>
              <a:buClr>
                <a:srgbClr val="000000"/>
              </a:buClr>
              <a:buSzPts val="2400"/>
              <a:buFont typeface="Times New Roman"/>
              <a:buChar char="➔"/>
            </a:pPr>
            <a:r>
              <a:rPr b="1" lang="en-US" sz="2400">
                <a:latin typeface="Times New Roman"/>
                <a:ea typeface="Times New Roman"/>
                <a:cs typeface="Times New Roman"/>
                <a:sym typeface="Times New Roman"/>
              </a:rPr>
              <a:t>Location Permissions: </a:t>
            </a:r>
            <a:r>
              <a:rPr i="0" lang="en-US" sz="2400" u="none" strike="noStrike">
                <a:solidFill>
                  <a:srgbClr val="000000"/>
                </a:solidFill>
                <a:latin typeface="Times New Roman"/>
                <a:ea typeface="Times New Roman"/>
                <a:cs typeface="Times New Roman"/>
                <a:sym typeface="Times New Roman"/>
              </a:rPr>
              <a:t>Real-time location </a:t>
            </a:r>
            <a:r>
              <a:rPr lang="en-US" sz="2400">
                <a:latin typeface="Times New Roman"/>
                <a:ea typeface="Times New Roman"/>
                <a:cs typeface="Times New Roman"/>
                <a:sym typeface="Times New Roman"/>
              </a:rPr>
              <a:t>tracking,</a:t>
            </a:r>
            <a:r>
              <a:rPr i="0" lang="en-US" sz="2400" u="none" strike="noStrike">
                <a:solidFill>
                  <a:srgbClr val="000000"/>
                </a:solidFill>
                <a:latin typeface="Times New Roman"/>
                <a:ea typeface="Times New Roman"/>
                <a:cs typeface="Times New Roman"/>
                <a:sym typeface="Times New Roman"/>
              </a:rPr>
              <a:t> such as </a:t>
            </a:r>
            <a:r>
              <a:rPr lang="en-US" sz="2400">
                <a:latin typeface="Times New Roman"/>
                <a:ea typeface="Times New Roman"/>
                <a:cs typeface="Times New Roman"/>
                <a:sym typeface="Times New Roman"/>
              </a:rPr>
              <a:t>current live user location.</a:t>
            </a:r>
            <a:endParaRPr>
              <a:latin typeface="Times New Roman"/>
              <a:ea typeface="Times New Roman"/>
              <a:cs typeface="Times New Roman"/>
              <a:sym typeface="Times New Roman"/>
            </a:endParaRPr>
          </a:p>
          <a:p>
            <a:pPr indent="76200" lvl="0" marL="457200" marR="0" rtl="0" algn="l">
              <a:lnSpc>
                <a:spcPct val="150000"/>
              </a:lnSpc>
              <a:spcBef>
                <a:spcPts val="1000"/>
              </a:spcBef>
              <a:spcAft>
                <a:spcPts val="0"/>
              </a:spcAft>
              <a:buClr>
                <a:srgbClr val="000000"/>
              </a:buClr>
              <a:buSzPts val="2400"/>
              <a:buFont typeface="Times New Roman"/>
              <a:buChar char="➔"/>
            </a:pPr>
            <a:r>
              <a:rPr i="0" lang="en-US" sz="2400" u="none" strike="noStrike">
                <a:solidFill>
                  <a:srgbClr val="000000"/>
                </a:solidFill>
                <a:latin typeface="Times New Roman"/>
                <a:ea typeface="Times New Roman"/>
                <a:cs typeface="Times New Roman"/>
                <a:sym typeface="Times New Roman"/>
              </a:rPr>
              <a:t>Geocoding and reverse geocoding.</a:t>
            </a:r>
            <a:endParaRPr>
              <a:latin typeface="Times New Roman"/>
              <a:ea typeface="Times New Roman"/>
              <a:cs typeface="Times New Roman"/>
              <a:sym typeface="Times New Roman"/>
            </a:endParaRPr>
          </a:p>
        </p:txBody>
      </p:sp>
      <p:sp>
        <p:nvSpPr>
          <p:cNvPr id="194" name="Google Shape;194;g317bc22fca0_1_10"/>
          <p:cNvSpPr/>
          <p:nvPr/>
        </p:nvSpPr>
        <p:spPr>
          <a:xfrm>
            <a:off x="9114113" y="2435450"/>
            <a:ext cx="2956379" cy="6364093"/>
          </a:xfrm>
          <a:custGeom>
            <a:rect b="b" l="l" r="r" t="t"/>
            <a:pathLst>
              <a:path extrusionOk="0" h="12792146" w="5942470">
                <a:moveTo>
                  <a:pt x="0" y="0"/>
                </a:moveTo>
                <a:lnTo>
                  <a:pt x="5942470" y="0"/>
                </a:lnTo>
                <a:lnTo>
                  <a:pt x="5942470" y="12792146"/>
                </a:lnTo>
                <a:lnTo>
                  <a:pt x="0" y="12792146"/>
                </a:lnTo>
                <a:lnTo>
                  <a:pt x="0" y="0"/>
                </a:lnTo>
                <a:close/>
              </a:path>
            </a:pathLst>
          </a:custGeom>
          <a:blipFill rotWithShape="1">
            <a:blip r:embed="rId3">
              <a:alphaModFix/>
            </a:blip>
            <a:stretch>
              <a:fillRect b="0" l="0" r="0" t="0"/>
            </a:stretch>
          </a:blipFill>
          <a:ln>
            <a:noFill/>
          </a:ln>
        </p:spPr>
      </p:sp>
      <p:sp>
        <p:nvSpPr>
          <p:cNvPr id="195" name="Google Shape;195;g317bc22fca0_1_10"/>
          <p:cNvSpPr/>
          <p:nvPr/>
        </p:nvSpPr>
        <p:spPr>
          <a:xfrm>
            <a:off x="12138625" y="2435450"/>
            <a:ext cx="2956379" cy="6364093"/>
          </a:xfrm>
          <a:custGeom>
            <a:rect b="b" l="l" r="r" t="t"/>
            <a:pathLst>
              <a:path extrusionOk="0" h="12792146" w="5942470">
                <a:moveTo>
                  <a:pt x="0" y="0"/>
                </a:moveTo>
                <a:lnTo>
                  <a:pt x="5942470" y="0"/>
                </a:lnTo>
                <a:lnTo>
                  <a:pt x="5942470" y="12792146"/>
                </a:lnTo>
                <a:lnTo>
                  <a:pt x="0" y="12792146"/>
                </a:lnTo>
                <a:lnTo>
                  <a:pt x="0" y="0"/>
                </a:lnTo>
                <a:close/>
              </a:path>
            </a:pathLst>
          </a:custGeom>
          <a:blipFill rotWithShape="1">
            <a:blip r:embed="rId4">
              <a:alphaModFix/>
            </a:blip>
            <a:stretch>
              <a:fillRect b="0" l="0" r="0" t="0"/>
            </a:stretch>
          </a:blipFill>
          <a:ln>
            <a:noFill/>
          </a:ln>
        </p:spPr>
      </p:sp>
      <p:sp>
        <p:nvSpPr>
          <p:cNvPr id="196" name="Google Shape;196;g317bc22fca0_1_10"/>
          <p:cNvSpPr/>
          <p:nvPr/>
        </p:nvSpPr>
        <p:spPr>
          <a:xfrm>
            <a:off x="15163125" y="2435450"/>
            <a:ext cx="2956379" cy="6364093"/>
          </a:xfrm>
          <a:custGeom>
            <a:rect b="b" l="l" r="r" t="t"/>
            <a:pathLst>
              <a:path extrusionOk="0" h="12792146" w="5942470">
                <a:moveTo>
                  <a:pt x="0" y="0"/>
                </a:moveTo>
                <a:lnTo>
                  <a:pt x="5942470" y="0"/>
                </a:lnTo>
                <a:lnTo>
                  <a:pt x="5942470" y="12792146"/>
                </a:lnTo>
                <a:lnTo>
                  <a:pt x="0" y="12792146"/>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1"/>
          <p:cNvSpPr txBox="1"/>
          <p:nvPr/>
        </p:nvSpPr>
        <p:spPr>
          <a:xfrm>
            <a:off x="1143000" y="1028700"/>
            <a:ext cx="11012100" cy="8004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1" lang="en-US" sz="5199">
                <a:solidFill>
                  <a:srgbClr val="2B2B2B"/>
                </a:solidFill>
                <a:latin typeface="Times New Roman"/>
                <a:ea typeface="Times New Roman"/>
                <a:cs typeface="Times New Roman"/>
                <a:sym typeface="Times New Roman"/>
              </a:rPr>
              <a:t>Methodology and Approach</a:t>
            </a:r>
            <a:endParaRPr>
              <a:latin typeface="Times New Roman"/>
              <a:ea typeface="Times New Roman"/>
              <a:cs typeface="Times New Roman"/>
              <a:sym typeface="Times New Roman"/>
            </a:endParaRPr>
          </a:p>
        </p:txBody>
      </p:sp>
      <p:sp>
        <p:nvSpPr>
          <p:cNvPr id="202" name="Google Shape;202;p11"/>
          <p:cNvSpPr/>
          <p:nvPr/>
        </p:nvSpPr>
        <p:spPr>
          <a:xfrm>
            <a:off x="1143000" y="3314700"/>
            <a:ext cx="7699200" cy="5486400"/>
          </a:xfrm>
          <a:prstGeom prst="roundRect">
            <a:avLst>
              <a:gd fmla="val 1681" name="adj"/>
            </a:avLst>
          </a:prstGeom>
          <a:solidFill>
            <a:srgbClr val="F3F3F3"/>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457200" marR="396961" rtl="0" algn="l">
              <a:lnSpc>
                <a:spcPct val="150000"/>
              </a:lnSpc>
              <a:spcBef>
                <a:spcPts val="0"/>
              </a:spcBef>
              <a:spcAft>
                <a:spcPts val="0"/>
              </a:spcAft>
              <a:buNone/>
            </a:pPr>
            <a:r>
              <a:rPr b="1" lang="en-US" sz="3600" u="sng">
                <a:solidFill>
                  <a:schemeClr val="dk1"/>
                </a:solidFill>
                <a:latin typeface="Times New Roman"/>
                <a:ea typeface="Times New Roman"/>
                <a:cs typeface="Times New Roman"/>
                <a:sym typeface="Times New Roman"/>
              </a:rPr>
              <a:t>Module 4: Find and Confirm Ride</a:t>
            </a:r>
            <a:endParaRPr>
              <a:latin typeface="Times New Roman"/>
              <a:ea typeface="Times New Roman"/>
              <a:cs typeface="Times New Roman"/>
              <a:sym typeface="Times New Roman"/>
            </a:endParaRPr>
          </a:p>
          <a:p>
            <a:pPr indent="76200" lvl="0" marL="457200" marR="396961" rtl="0" algn="l">
              <a:lnSpc>
                <a:spcPct val="150000"/>
              </a:lnSpc>
              <a:spcBef>
                <a:spcPts val="0"/>
              </a:spcBef>
              <a:spcAft>
                <a:spcPts val="0"/>
              </a:spcAft>
              <a:buClr>
                <a:srgbClr val="000000"/>
              </a:buClr>
              <a:buSzPts val="2400"/>
              <a:buFont typeface="Times New Roman"/>
              <a:buChar char="➔"/>
            </a:pPr>
            <a:r>
              <a:rPr b="1" lang="en-US" sz="2400">
                <a:latin typeface="Times New Roman"/>
                <a:ea typeface="Times New Roman"/>
                <a:cs typeface="Times New Roman"/>
                <a:sym typeface="Times New Roman"/>
              </a:rPr>
              <a:t>Find Ride: </a:t>
            </a:r>
            <a:r>
              <a:rPr lang="en-US" sz="2400">
                <a:latin typeface="Times New Roman"/>
                <a:ea typeface="Times New Roman"/>
                <a:cs typeface="Times New Roman"/>
                <a:sym typeface="Times New Roman"/>
              </a:rPr>
              <a:t>Search </a:t>
            </a:r>
            <a:r>
              <a:rPr i="0" lang="en-US" sz="2400" u="none" strike="noStrike">
                <a:solidFill>
                  <a:srgbClr val="000000"/>
                </a:solidFill>
                <a:latin typeface="Times New Roman"/>
                <a:ea typeface="Times New Roman"/>
                <a:cs typeface="Times New Roman"/>
                <a:sym typeface="Times New Roman"/>
              </a:rPr>
              <a:t>rides for </a:t>
            </a:r>
            <a:r>
              <a:rPr lang="en-US" sz="2400">
                <a:latin typeface="Times New Roman"/>
                <a:ea typeface="Times New Roman"/>
                <a:cs typeface="Times New Roman"/>
                <a:sym typeface="Times New Roman"/>
              </a:rPr>
              <a:t>pickup and destination locations.</a:t>
            </a:r>
            <a:endParaRPr>
              <a:latin typeface="Times New Roman"/>
              <a:ea typeface="Times New Roman"/>
              <a:cs typeface="Times New Roman"/>
              <a:sym typeface="Times New Roman"/>
            </a:endParaRPr>
          </a:p>
          <a:p>
            <a:pPr indent="76200" lvl="0" marL="457200" marR="396961" rtl="0" algn="l">
              <a:lnSpc>
                <a:spcPct val="150000"/>
              </a:lnSpc>
              <a:spcBef>
                <a:spcPts val="1000"/>
              </a:spcBef>
              <a:spcAft>
                <a:spcPts val="0"/>
              </a:spcAft>
              <a:buClr>
                <a:srgbClr val="000000"/>
              </a:buClr>
              <a:buSzPts val="2400"/>
              <a:buFont typeface="Times New Roman"/>
              <a:buChar char="➔"/>
            </a:pPr>
            <a:r>
              <a:rPr b="1" lang="en-US" sz="2400">
                <a:latin typeface="Times New Roman"/>
                <a:ea typeface="Times New Roman"/>
                <a:cs typeface="Times New Roman"/>
                <a:sym typeface="Times New Roman"/>
              </a:rPr>
              <a:t>Driver Selection: </a:t>
            </a:r>
            <a:r>
              <a:rPr lang="en-US" sz="2400">
                <a:latin typeface="Times New Roman"/>
                <a:ea typeface="Times New Roman"/>
                <a:cs typeface="Times New Roman"/>
                <a:sym typeface="Times New Roman"/>
              </a:rPr>
              <a:t>Select driver with best ride.</a:t>
            </a:r>
            <a:endParaRPr>
              <a:latin typeface="Times New Roman"/>
              <a:ea typeface="Times New Roman"/>
              <a:cs typeface="Times New Roman"/>
              <a:sym typeface="Times New Roman"/>
            </a:endParaRPr>
          </a:p>
          <a:p>
            <a:pPr indent="76200" lvl="0" marL="457200" marR="396961" rtl="0" algn="l">
              <a:lnSpc>
                <a:spcPct val="150000"/>
              </a:lnSpc>
              <a:spcBef>
                <a:spcPts val="1000"/>
              </a:spcBef>
              <a:spcAft>
                <a:spcPts val="0"/>
              </a:spcAft>
              <a:buClr>
                <a:srgbClr val="000000"/>
              </a:buClr>
              <a:buSzPts val="2400"/>
              <a:buFont typeface="Times New Roman"/>
              <a:buChar char="➔"/>
            </a:pPr>
            <a:r>
              <a:rPr b="1" lang="en-US" sz="2400">
                <a:latin typeface="Times New Roman"/>
                <a:ea typeface="Times New Roman"/>
                <a:cs typeface="Times New Roman"/>
                <a:sym typeface="Times New Roman"/>
              </a:rPr>
              <a:t>Confirm Ride: </a:t>
            </a:r>
            <a:r>
              <a:rPr lang="en-US" sz="2400">
                <a:latin typeface="Times New Roman"/>
                <a:ea typeface="Times New Roman"/>
                <a:cs typeface="Times New Roman"/>
                <a:sym typeface="Times New Roman"/>
              </a:rPr>
              <a:t>Review ride details.</a:t>
            </a:r>
            <a:endParaRPr b="1" sz="2400">
              <a:solidFill>
                <a:schemeClr val="dk1"/>
              </a:solidFill>
              <a:latin typeface="Times New Roman"/>
              <a:ea typeface="Times New Roman"/>
              <a:cs typeface="Times New Roman"/>
              <a:sym typeface="Times New Roman"/>
            </a:endParaRPr>
          </a:p>
        </p:txBody>
      </p:sp>
      <p:sp>
        <p:nvSpPr>
          <p:cNvPr id="203" name="Google Shape;203;p11"/>
          <p:cNvSpPr/>
          <p:nvPr/>
        </p:nvSpPr>
        <p:spPr>
          <a:xfrm>
            <a:off x="9191275" y="2437000"/>
            <a:ext cx="2956379" cy="6364093"/>
          </a:xfrm>
          <a:custGeom>
            <a:rect b="b" l="l" r="r" t="t"/>
            <a:pathLst>
              <a:path extrusionOk="0" h="12792146" w="5942470">
                <a:moveTo>
                  <a:pt x="0" y="0"/>
                </a:moveTo>
                <a:lnTo>
                  <a:pt x="5942470" y="0"/>
                </a:lnTo>
                <a:lnTo>
                  <a:pt x="5942470" y="12792146"/>
                </a:lnTo>
                <a:lnTo>
                  <a:pt x="0" y="12792146"/>
                </a:lnTo>
                <a:lnTo>
                  <a:pt x="0" y="0"/>
                </a:lnTo>
                <a:close/>
              </a:path>
            </a:pathLst>
          </a:custGeom>
          <a:blipFill rotWithShape="1">
            <a:blip r:embed="rId3">
              <a:alphaModFix/>
            </a:blip>
            <a:stretch>
              <a:fillRect b="0" l="0" r="0" t="0"/>
            </a:stretch>
          </a:blipFill>
          <a:ln>
            <a:noFill/>
          </a:ln>
        </p:spPr>
      </p:sp>
      <p:sp>
        <p:nvSpPr>
          <p:cNvPr id="204" name="Google Shape;204;p11"/>
          <p:cNvSpPr/>
          <p:nvPr/>
        </p:nvSpPr>
        <p:spPr>
          <a:xfrm>
            <a:off x="12203524" y="2437000"/>
            <a:ext cx="2956379" cy="6364093"/>
          </a:xfrm>
          <a:custGeom>
            <a:rect b="b" l="l" r="r" t="t"/>
            <a:pathLst>
              <a:path extrusionOk="0" h="12792146" w="5942470">
                <a:moveTo>
                  <a:pt x="0" y="0"/>
                </a:moveTo>
                <a:lnTo>
                  <a:pt x="5942470" y="0"/>
                </a:lnTo>
                <a:lnTo>
                  <a:pt x="5942470" y="12792146"/>
                </a:lnTo>
                <a:lnTo>
                  <a:pt x="0" y="12792146"/>
                </a:lnTo>
                <a:lnTo>
                  <a:pt x="0" y="0"/>
                </a:lnTo>
                <a:close/>
              </a:path>
            </a:pathLst>
          </a:custGeom>
          <a:blipFill rotWithShape="1">
            <a:blip r:embed="rId4">
              <a:alphaModFix/>
            </a:blip>
            <a:stretch>
              <a:fillRect b="0" l="0" r="0" t="0"/>
            </a:stretch>
          </a:blipFill>
          <a:ln>
            <a:noFill/>
          </a:ln>
        </p:spPr>
      </p:sp>
      <p:sp>
        <p:nvSpPr>
          <p:cNvPr id="205" name="Google Shape;205;p11"/>
          <p:cNvSpPr/>
          <p:nvPr/>
        </p:nvSpPr>
        <p:spPr>
          <a:xfrm>
            <a:off x="15215775" y="2437000"/>
            <a:ext cx="2956379" cy="6364093"/>
          </a:xfrm>
          <a:custGeom>
            <a:rect b="b" l="l" r="r" t="t"/>
            <a:pathLst>
              <a:path extrusionOk="0" h="12792146" w="5942470">
                <a:moveTo>
                  <a:pt x="0" y="0"/>
                </a:moveTo>
                <a:lnTo>
                  <a:pt x="5942470" y="0"/>
                </a:lnTo>
                <a:lnTo>
                  <a:pt x="5942470" y="12792146"/>
                </a:lnTo>
                <a:lnTo>
                  <a:pt x="0" y="12792146"/>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317bc22fca0_1_17"/>
          <p:cNvSpPr txBox="1"/>
          <p:nvPr/>
        </p:nvSpPr>
        <p:spPr>
          <a:xfrm>
            <a:off x="1143000" y="1028700"/>
            <a:ext cx="11012100" cy="8004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1" lang="en-US" sz="5199">
                <a:solidFill>
                  <a:srgbClr val="2B2B2B"/>
                </a:solidFill>
                <a:latin typeface="Times New Roman"/>
                <a:ea typeface="Times New Roman"/>
                <a:cs typeface="Times New Roman"/>
                <a:sym typeface="Times New Roman"/>
              </a:rPr>
              <a:t>Methodology and Approach</a:t>
            </a:r>
            <a:endParaRPr>
              <a:latin typeface="Times New Roman"/>
              <a:ea typeface="Times New Roman"/>
              <a:cs typeface="Times New Roman"/>
              <a:sym typeface="Times New Roman"/>
            </a:endParaRPr>
          </a:p>
        </p:txBody>
      </p:sp>
      <p:sp>
        <p:nvSpPr>
          <p:cNvPr id="211" name="Google Shape;211;g317bc22fca0_1_17"/>
          <p:cNvSpPr/>
          <p:nvPr/>
        </p:nvSpPr>
        <p:spPr>
          <a:xfrm>
            <a:off x="1143002" y="3313150"/>
            <a:ext cx="7696200" cy="5486400"/>
          </a:xfrm>
          <a:prstGeom prst="roundRect">
            <a:avLst>
              <a:gd fmla="val 1681" name="adj"/>
            </a:avLst>
          </a:prstGeom>
          <a:solidFill>
            <a:srgbClr val="F3F3F3"/>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457200" marR="373791" rtl="0" algn="l">
              <a:lnSpc>
                <a:spcPct val="150000"/>
              </a:lnSpc>
              <a:spcBef>
                <a:spcPts val="0"/>
              </a:spcBef>
              <a:spcAft>
                <a:spcPts val="0"/>
              </a:spcAft>
              <a:buNone/>
            </a:pPr>
            <a:r>
              <a:rPr b="1" lang="en-US" sz="3600" u="sng">
                <a:solidFill>
                  <a:schemeClr val="dk1"/>
                </a:solidFill>
                <a:latin typeface="Times New Roman"/>
                <a:ea typeface="Times New Roman"/>
                <a:cs typeface="Times New Roman"/>
                <a:sym typeface="Times New Roman"/>
              </a:rPr>
              <a:t>Module 5: Payments</a:t>
            </a:r>
            <a:endParaRPr>
              <a:latin typeface="Times New Roman"/>
              <a:ea typeface="Times New Roman"/>
              <a:cs typeface="Times New Roman"/>
              <a:sym typeface="Times New Roman"/>
            </a:endParaRPr>
          </a:p>
          <a:p>
            <a:pPr indent="76200" lvl="0" marL="457200" marR="373791" rtl="0" algn="l">
              <a:lnSpc>
                <a:spcPct val="150000"/>
              </a:lnSpc>
              <a:spcBef>
                <a:spcPts val="0"/>
              </a:spcBef>
              <a:spcAft>
                <a:spcPts val="0"/>
              </a:spcAft>
              <a:buClr>
                <a:srgbClr val="000000"/>
              </a:buClr>
              <a:buSzPts val="2400"/>
              <a:buFont typeface="Times New Roman"/>
              <a:buChar char="➔"/>
            </a:pPr>
            <a:r>
              <a:rPr b="1" lang="en-US" sz="2400">
                <a:latin typeface="Times New Roman"/>
                <a:ea typeface="Times New Roman"/>
                <a:cs typeface="Times New Roman"/>
                <a:sym typeface="Times New Roman"/>
              </a:rPr>
              <a:t>Payment Services: </a:t>
            </a:r>
            <a:r>
              <a:rPr lang="en-US" sz="2400">
                <a:solidFill>
                  <a:srgbClr val="000000"/>
                </a:solidFill>
                <a:latin typeface="Times New Roman"/>
                <a:ea typeface="Times New Roman"/>
                <a:cs typeface="Times New Roman"/>
                <a:sym typeface="Times New Roman"/>
              </a:rPr>
              <a:t>Payment </a:t>
            </a:r>
            <a:r>
              <a:rPr lang="en-US" sz="2400">
                <a:latin typeface="Times New Roman"/>
                <a:ea typeface="Times New Roman"/>
                <a:cs typeface="Times New Roman"/>
                <a:sym typeface="Times New Roman"/>
              </a:rPr>
              <a:t>integration</a:t>
            </a:r>
            <a:r>
              <a:rPr lang="en-US" sz="2400">
                <a:solidFill>
                  <a:srgbClr val="000000"/>
                </a:solidFill>
                <a:latin typeface="Times New Roman"/>
                <a:ea typeface="Times New Roman"/>
                <a:cs typeface="Times New Roman"/>
                <a:sym typeface="Times New Roman"/>
              </a:rPr>
              <a:t> using services such as Stripe Pa</a:t>
            </a:r>
            <a:r>
              <a:rPr lang="en-US" sz="2400">
                <a:latin typeface="Times New Roman"/>
                <a:ea typeface="Times New Roman"/>
                <a:cs typeface="Times New Roman"/>
                <a:sym typeface="Times New Roman"/>
              </a:rPr>
              <a:t>yment Service.</a:t>
            </a:r>
            <a:endParaRPr>
              <a:latin typeface="Times New Roman"/>
              <a:ea typeface="Times New Roman"/>
              <a:cs typeface="Times New Roman"/>
              <a:sym typeface="Times New Roman"/>
            </a:endParaRPr>
          </a:p>
          <a:p>
            <a:pPr indent="76200" lvl="0" marL="457200" marR="373791" rtl="0" algn="l">
              <a:lnSpc>
                <a:spcPct val="150000"/>
              </a:lnSpc>
              <a:spcBef>
                <a:spcPts val="1000"/>
              </a:spcBef>
              <a:spcAft>
                <a:spcPts val="0"/>
              </a:spcAft>
              <a:buClr>
                <a:srgbClr val="000000"/>
              </a:buClr>
              <a:buSzPts val="2400"/>
              <a:buFont typeface="Times New Roman"/>
              <a:buChar char="➔"/>
            </a:pPr>
            <a:r>
              <a:rPr b="1" lang="en-US" sz="2400">
                <a:latin typeface="Times New Roman"/>
                <a:ea typeface="Times New Roman"/>
                <a:cs typeface="Times New Roman"/>
                <a:sym typeface="Times New Roman"/>
              </a:rPr>
              <a:t>Payment methods:</a:t>
            </a:r>
            <a:r>
              <a:rPr lang="en-US" sz="2400">
                <a:latin typeface="Times New Roman"/>
                <a:ea typeface="Times New Roman"/>
                <a:cs typeface="Times New Roman"/>
                <a:sym typeface="Times New Roman"/>
              </a:rPr>
              <a:t> Payment options </a:t>
            </a:r>
            <a:r>
              <a:rPr i="0" lang="en-US" sz="2400" u="none" strike="noStrike">
                <a:solidFill>
                  <a:srgbClr val="000000"/>
                </a:solidFill>
                <a:latin typeface="Times New Roman"/>
                <a:ea typeface="Times New Roman"/>
                <a:cs typeface="Times New Roman"/>
                <a:sym typeface="Times New Roman"/>
              </a:rPr>
              <a:t>such as </a:t>
            </a:r>
            <a:r>
              <a:rPr lang="en-US" sz="2400">
                <a:latin typeface="Times New Roman"/>
                <a:ea typeface="Times New Roman"/>
                <a:cs typeface="Times New Roman"/>
                <a:sym typeface="Times New Roman"/>
              </a:rPr>
              <a:t>debit/credit card payment, etc.</a:t>
            </a:r>
            <a:endParaRPr>
              <a:latin typeface="Times New Roman"/>
              <a:ea typeface="Times New Roman"/>
              <a:cs typeface="Times New Roman"/>
              <a:sym typeface="Times New Roman"/>
            </a:endParaRPr>
          </a:p>
          <a:p>
            <a:pPr indent="76200" lvl="0" marL="457200" marR="373791" rtl="0" algn="l">
              <a:lnSpc>
                <a:spcPct val="150000"/>
              </a:lnSpc>
              <a:spcBef>
                <a:spcPts val="1000"/>
              </a:spcBef>
              <a:spcAft>
                <a:spcPts val="0"/>
              </a:spcAft>
              <a:buClr>
                <a:srgbClr val="000000"/>
              </a:buClr>
              <a:buSzPts val="2400"/>
              <a:buFont typeface="Times New Roman"/>
              <a:buChar char="➔"/>
            </a:pPr>
            <a:r>
              <a:rPr b="1" lang="en-US" sz="2400">
                <a:latin typeface="Times New Roman"/>
                <a:ea typeface="Times New Roman"/>
                <a:cs typeface="Times New Roman"/>
                <a:sym typeface="Times New Roman"/>
              </a:rPr>
              <a:t>Payment Success: </a:t>
            </a:r>
            <a:r>
              <a:rPr i="0" lang="en-US" sz="2400" u="none" strike="noStrike">
                <a:solidFill>
                  <a:srgbClr val="000000"/>
                </a:solidFill>
                <a:latin typeface="Times New Roman"/>
                <a:ea typeface="Times New Roman"/>
                <a:cs typeface="Times New Roman"/>
                <a:sym typeface="Times New Roman"/>
              </a:rPr>
              <a:t>Payment confirmation message informing about successful transaction.</a:t>
            </a:r>
            <a:endParaRPr>
              <a:latin typeface="Times New Roman"/>
              <a:ea typeface="Times New Roman"/>
              <a:cs typeface="Times New Roman"/>
              <a:sym typeface="Times New Roman"/>
            </a:endParaRPr>
          </a:p>
        </p:txBody>
      </p:sp>
      <p:sp>
        <p:nvSpPr>
          <p:cNvPr id="212" name="Google Shape;212;g317bc22fca0_1_17"/>
          <p:cNvSpPr/>
          <p:nvPr/>
        </p:nvSpPr>
        <p:spPr>
          <a:xfrm>
            <a:off x="9097025" y="2435450"/>
            <a:ext cx="2956379" cy="6364093"/>
          </a:xfrm>
          <a:custGeom>
            <a:rect b="b" l="l" r="r" t="t"/>
            <a:pathLst>
              <a:path extrusionOk="0" h="12792146" w="5942470">
                <a:moveTo>
                  <a:pt x="0" y="0"/>
                </a:moveTo>
                <a:lnTo>
                  <a:pt x="5942470" y="0"/>
                </a:lnTo>
                <a:lnTo>
                  <a:pt x="5942470" y="12792146"/>
                </a:lnTo>
                <a:lnTo>
                  <a:pt x="0" y="12792146"/>
                </a:lnTo>
                <a:lnTo>
                  <a:pt x="0" y="0"/>
                </a:lnTo>
                <a:close/>
              </a:path>
            </a:pathLst>
          </a:custGeom>
          <a:blipFill rotWithShape="1">
            <a:blip r:embed="rId3">
              <a:alphaModFix/>
            </a:blip>
            <a:stretch>
              <a:fillRect b="0" l="0" r="0" t="0"/>
            </a:stretch>
          </a:blipFill>
          <a:ln>
            <a:noFill/>
          </a:ln>
        </p:spPr>
      </p:sp>
      <p:sp>
        <p:nvSpPr>
          <p:cNvPr id="213" name="Google Shape;213;g317bc22fca0_1_17"/>
          <p:cNvSpPr/>
          <p:nvPr/>
        </p:nvSpPr>
        <p:spPr>
          <a:xfrm>
            <a:off x="12142275" y="2435450"/>
            <a:ext cx="2956379" cy="6364093"/>
          </a:xfrm>
          <a:custGeom>
            <a:rect b="b" l="l" r="r" t="t"/>
            <a:pathLst>
              <a:path extrusionOk="0" h="12792146" w="5942470">
                <a:moveTo>
                  <a:pt x="0" y="0"/>
                </a:moveTo>
                <a:lnTo>
                  <a:pt x="5942470" y="0"/>
                </a:lnTo>
                <a:lnTo>
                  <a:pt x="5942470" y="12792146"/>
                </a:lnTo>
                <a:lnTo>
                  <a:pt x="0" y="12792146"/>
                </a:lnTo>
                <a:lnTo>
                  <a:pt x="0" y="0"/>
                </a:lnTo>
                <a:close/>
              </a:path>
            </a:pathLst>
          </a:custGeom>
          <a:blipFill rotWithShape="1">
            <a:blip r:embed="rId4">
              <a:alphaModFix/>
            </a:blip>
            <a:stretch>
              <a:fillRect b="0" l="0" r="0" t="0"/>
            </a:stretch>
          </a:blipFill>
          <a:ln>
            <a:noFill/>
          </a:ln>
        </p:spPr>
      </p:sp>
      <p:sp>
        <p:nvSpPr>
          <p:cNvPr id="214" name="Google Shape;214;g317bc22fca0_1_17"/>
          <p:cNvSpPr/>
          <p:nvPr/>
        </p:nvSpPr>
        <p:spPr>
          <a:xfrm>
            <a:off x="15111325" y="2435450"/>
            <a:ext cx="2956379" cy="6364093"/>
          </a:xfrm>
          <a:custGeom>
            <a:rect b="b" l="l" r="r" t="t"/>
            <a:pathLst>
              <a:path extrusionOk="0" h="12792146" w="5942470">
                <a:moveTo>
                  <a:pt x="0" y="0"/>
                </a:moveTo>
                <a:lnTo>
                  <a:pt x="5942470" y="0"/>
                </a:lnTo>
                <a:lnTo>
                  <a:pt x="5942470" y="12792146"/>
                </a:lnTo>
                <a:lnTo>
                  <a:pt x="0" y="12792146"/>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4"/>
          <p:cNvSpPr/>
          <p:nvPr/>
        </p:nvSpPr>
        <p:spPr>
          <a:xfrm>
            <a:off x="165826" y="2437700"/>
            <a:ext cx="2956379" cy="6364093"/>
          </a:xfrm>
          <a:custGeom>
            <a:rect b="b" l="l" r="r" t="t"/>
            <a:pathLst>
              <a:path extrusionOk="0" h="12792146" w="5942470">
                <a:moveTo>
                  <a:pt x="0" y="0"/>
                </a:moveTo>
                <a:lnTo>
                  <a:pt x="5942470" y="0"/>
                </a:lnTo>
                <a:lnTo>
                  <a:pt x="5942470" y="12792146"/>
                </a:lnTo>
                <a:lnTo>
                  <a:pt x="0" y="12792146"/>
                </a:lnTo>
                <a:lnTo>
                  <a:pt x="0" y="0"/>
                </a:lnTo>
                <a:close/>
              </a:path>
            </a:pathLst>
          </a:custGeom>
          <a:blipFill rotWithShape="1">
            <a:blip r:embed="rId3">
              <a:alphaModFix/>
            </a:blip>
            <a:stretch>
              <a:fillRect b="0" l="0" r="0" t="0"/>
            </a:stretch>
          </a:blipFill>
          <a:ln>
            <a:noFill/>
          </a:ln>
        </p:spPr>
      </p:sp>
      <p:sp>
        <p:nvSpPr>
          <p:cNvPr id="220" name="Google Shape;220;p24"/>
          <p:cNvSpPr/>
          <p:nvPr/>
        </p:nvSpPr>
        <p:spPr>
          <a:xfrm>
            <a:off x="3155862" y="2437700"/>
            <a:ext cx="2956379" cy="6364093"/>
          </a:xfrm>
          <a:custGeom>
            <a:rect b="b" l="l" r="r" t="t"/>
            <a:pathLst>
              <a:path extrusionOk="0" h="12792146" w="5942470">
                <a:moveTo>
                  <a:pt x="0" y="0"/>
                </a:moveTo>
                <a:lnTo>
                  <a:pt x="5942470" y="0"/>
                </a:lnTo>
                <a:lnTo>
                  <a:pt x="5942470" y="12792146"/>
                </a:lnTo>
                <a:lnTo>
                  <a:pt x="0" y="12792146"/>
                </a:lnTo>
                <a:lnTo>
                  <a:pt x="0" y="0"/>
                </a:lnTo>
                <a:close/>
              </a:path>
            </a:pathLst>
          </a:custGeom>
          <a:blipFill rotWithShape="1">
            <a:blip r:embed="rId4">
              <a:alphaModFix/>
            </a:blip>
            <a:stretch>
              <a:fillRect b="0" l="0" r="0" t="0"/>
            </a:stretch>
          </a:blipFill>
          <a:ln>
            <a:noFill/>
          </a:ln>
        </p:spPr>
      </p:sp>
      <p:sp>
        <p:nvSpPr>
          <p:cNvPr id="221" name="Google Shape;221;p24"/>
          <p:cNvSpPr/>
          <p:nvPr/>
        </p:nvSpPr>
        <p:spPr>
          <a:xfrm>
            <a:off x="6188462" y="2437700"/>
            <a:ext cx="2956379" cy="6364093"/>
          </a:xfrm>
          <a:custGeom>
            <a:rect b="b" l="l" r="r" t="t"/>
            <a:pathLst>
              <a:path extrusionOk="0" h="12792146" w="5942470">
                <a:moveTo>
                  <a:pt x="0" y="0"/>
                </a:moveTo>
                <a:lnTo>
                  <a:pt x="5942470" y="0"/>
                </a:lnTo>
                <a:lnTo>
                  <a:pt x="5942470" y="12792146"/>
                </a:lnTo>
                <a:lnTo>
                  <a:pt x="0" y="12792146"/>
                </a:lnTo>
                <a:lnTo>
                  <a:pt x="0" y="0"/>
                </a:lnTo>
                <a:close/>
              </a:path>
            </a:pathLst>
          </a:custGeom>
          <a:blipFill rotWithShape="1">
            <a:blip r:embed="rId5">
              <a:alphaModFix/>
            </a:blip>
            <a:stretch>
              <a:fillRect b="0" l="0" r="0" t="0"/>
            </a:stretch>
          </a:blipFill>
          <a:ln>
            <a:noFill/>
          </a:ln>
        </p:spPr>
      </p:sp>
      <p:sp>
        <p:nvSpPr>
          <p:cNvPr id="222" name="Google Shape;222;p24"/>
          <p:cNvSpPr/>
          <p:nvPr/>
        </p:nvSpPr>
        <p:spPr>
          <a:xfrm>
            <a:off x="9199788" y="2437700"/>
            <a:ext cx="2956379" cy="6364093"/>
          </a:xfrm>
          <a:custGeom>
            <a:rect b="b" l="l" r="r" t="t"/>
            <a:pathLst>
              <a:path extrusionOk="0" h="12792146" w="5942470">
                <a:moveTo>
                  <a:pt x="0" y="0"/>
                </a:moveTo>
                <a:lnTo>
                  <a:pt x="5942470" y="0"/>
                </a:lnTo>
                <a:lnTo>
                  <a:pt x="5942470" y="12792146"/>
                </a:lnTo>
                <a:lnTo>
                  <a:pt x="0" y="12792146"/>
                </a:lnTo>
                <a:lnTo>
                  <a:pt x="0" y="0"/>
                </a:lnTo>
                <a:close/>
              </a:path>
            </a:pathLst>
          </a:custGeom>
          <a:blipFill rotWithShape="1">
            <a:blip r:embed="rId6">
              <a:alphaModFix/>
            </a:blip>
            <a:stretch>
              <a:fillRect b="0" l="0" r="0" t="0"/>
            </a:stretch>
          </a:blipFill>
          <a:ln>
            <a:noFill/>
          </a:ln>
        </p:spPr>
      </p:sp>
      <p:sp>
        <p:nvSpPr>
          <p:cNvPr id="223" name="Google Shape;223;p24"/>
          <p:cNvSpPr/>
          <p:nvPr/>
        </p:nvSpPr>
        <p:spPr>
          <a:xfrm>
            <a:off x="12211088" y="2437700"/>
            <a:ext cx="2956379" cy="6364093"/>
          </a:xfrm>
          <a:custGeom>
            <a:rect b="b" l="l" r="r" t="t"/>
            <a:pathLst>
              <a:path extrusionOk="0" h="12792146" w="5942470">
                <a:moveTo>
                  <a:pt x="0" y="0"/>
                </a:moveTo>
                <a:lnTo>
                  <a:pt x="5942470" y="0"/>
                </a:lnTo>
                <a:lnTo>
                  <a:pt x="5942470" y="12792146"/>
                </a:lnTo>
                <a:lnTo>
                  <a:pt x="0" y="12792146"/>
                </a:lnTo>
                <a:lnTo>
                  <a:pt x="0" y="0"/>
                </a:lnTo>
                <a:close/>
              </a:path>
            </a:pathLst>
          </a:custGeom>
          <a:blipFill rotWithShape="1">
            <a:blip r:embed="rId7">
              <a:alphaModFix/>
            </a:blip>
            <a:stretch>
              <a:fillRect b="0" l="0" r="0" t="0"/>
            </a:stretch>
          </a:blipFill>
          <a:ln>
            <a:noFill/>
          </a:ln>
        </p:spPr>
      </p:sp>
      <p:sp>
        <p:nvSpPr>
          <p:cNvPr id="224" name="Google Shape;224;p24"/>
          <p:cNvSpPr/>
          <p:nvPr/>
        </p:nvSpPr>
        <p:spPr>
          <a:xfrm>
            <a:off x="15222400" y="2437700"/>
            <a:ext cx="2956379" cy="6364093"/>
          </a:xfrm>
          <a:custGeom>
            <a:rect b="b" l="l" r="r" t="t"/>
            <a:pathLst>
              <a:path extrusionOk="0" h="12792146" w="5942470">
                <a:moveTo>
                  <a:pt x="0" y="0"/>
                </a:moveTo>
                <a:lnTo>
                  <a:pt x="5942470" y="0"/>
                </a:lnTo>
                <a:lnTo>
                  <a:pt x="5942470" y="12792146"/>
                </a:lnTo>
                <a:lnTo>
                  <a:pt x="0" y="12792146"/>
                </a:lnTo>
                <a:lnTo>
                  <a:pt x="0" y="0"/>
                </a:lnTo>
                <a:close/>
              </a:path>
            </a:pathLst>
          </a:custGeom>
          <a:blipFill rotWithShape="1">
            <a:blip r:embed="rId8">
              <a:alphaModFix/>
            </a:blip>
            <a:stretch>
              <a:fillRect b="0" l="0" r="0" t="0"/>
            </a:stretch>
          </a:blipFill>
          <a:ln>
            <a:noFill/>
          </a:ln>
        </p:spPr>
      </p:sp>
      <p:sp>
        <p:nvSpPr>
          <p:cNvPr id="225" name="Google Shape;225;p24"/>
          <p:cNvSpPr txBox="1"/>
          <p:nvPr/>
        </p:nvSpPr>
        <p:spPr>
          <a:xfrm>
            <a:off x="3637950" y="776950"/>
            <a:ext cx="11012100" cy="8004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lang="en-US" sz="5199">
                <a:solidFill>
                  <a:srgbClr val="2B2B2B"/>
                </a:solidFill>
                <a:latin typeface="Times New Roman"/>
                <a:ea typeface="Times New Roman"/>
                <a:cs typeface="Times New Roman"/>
                <a:sym typeface="Times New Roman"/>
              </a:rPr>
              <a:t>Google OAuth Authentication</a:t>
            </a:r>
            <a:endParaRPr>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descr="preencoded.png" id="230" name="Google Shape;230;p26"/>
          <p:cNvPicPr preferRelativeResize="0"/>
          <p:nvPr/>
        </p:nvPicPr>
        <p:blipFill rotWithShape="1">
          <a:blip r:embed="rId3">
            <a:alphaModFix amt="50000"/>
          </a:blip>
          <a:srcRect b="0" l="0" r="0" t="0"/>
          <a:stretch/>
        </p:blipFill>
        <p:spPr>
          <a:xfrm>
            <a:off x="0" y="0"/>
            <a:ext cx="18284162" cy="3543300"/>
          </a:xfrm>
          <a:prstGeom prst="rect">
            <a:avLst/>
          </a:prstGeom>
          <a:noFill/>
          <a:ln>
            <a:noFill/>
          </a:ln>
        </p:spPr>
      </p:pic>
      <p:sp>
        <p:nvSpPr>
          <p:cNvPr id="231" name="Google Shape;231;p26"/>
          <p:cNvSpPr/>
          <p:nvPr/>
        </p:nvSpPr>
        <p:spPr>
          <a:xfrm>
            <a:off x="1143000" y="5981700"/>
            <a:ext cx="5562600" cy="2743200"/>
          </a:xfrm>
          <a:prstGeom prst="roundRect">
            <a:avLst>
              <a:gd fmla="val 1681" name="adj"/>
            </a:avLst>
          </a:prstGeom>
          <a:solidFill>
            <a:srgbClr val="F3F3F3"/>
          </a:solid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None/>
            </a:pPr>
            <a:r>
              <a:t/>
            </a:r>
            <a:endParaRPr b="1" sz="2800">
              <a:solidFill>
                <a:schemeClr val="dk1"/>
              </a:solidFill>
              <a:latin typeface="Times New Roman"/>
              <a:ea typeface="Times New Roman"/>
              <a:cs typeface="Times New Roman"/>
              <a:sym typeface="Times New Roman"/>
            </a:endParaRPr>
          </a:p>
          <a:p>
            <a:pPr indent="0" lvl="0" marL="0" marR="0" rtl="0" algn="ctr">
              <a:lnSpc>
                <a:spcPct val="200000"/>
              </a:lnSpc>
              <a:spcBef>
                <a:spcPts val="0"/>
              </a:spcBef>
              <a:spcAft>
                <a:spcPts val="0"/>
              </a:spcAft>
              <a:buNone/>
            </a:pPr>
            <a:r>
              <a:rPr b="1" lang="en-US" sz="2800">
                <a:solidFill>
                  <a:schemeClr val="dk1"/>
                </a:solidFill>
                <a:latin typeface="Times New Roman"/>
                <a:ea typeface="Times New Roman"/>
                <a:cs typeface="Times New Roman"/>
                <a:sym typeface="Times New Roman"/>
              </a:rPr>
              <a:t>Convenience and Accessibility</a:t>
            </a:r>
            <a:endParaRPr>
              <a:latin typeface="Times New Roman"/>
              <a:ea typeface="Times New Roman"/>
              <a:cs typeface="Times New Roman"/>
              <a:sym typeface="Times New Roman"/>
            </a:endParaRPr>
          </a:p>
        </p:txBody>
      </p:sp>
      <p:sp>
        <p:nvSpPr>
          <p:cNvPr id="232" name="Google Shape;232;p26"/>
          <p:cNvSpPr txBox="1"/>
          <p:nvPr/>
        </p:nvSpPr>
        <p:spPr>
          <a:xfrm>
            <a:off x="1143000" y="4076700"/>
            <a:ext cx="11012100" cy="8004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1" lang="en-US" sz="5199">
                <a:solidFill>
                  <a:srgbClr val="2B2B2B"/>
                </a:solidFill>
                <a:latin typeface="Times New Roman"/>
                <a:ea typeface="Times New Roman"/>
                <a:cs typeface="Times New Roman"/>
                <a:sym typeface="Times New Roman"/>
              </a:rPr>
              <a:t>Project Outcomes</a:t>
            </a:r>
            <a:endParaRPr>
              <a:latin typeface="Times New Roman"/>
              <a:ea typeface="Times New Roman"/>
              <a:cs typeface="Times New Roman"/>
              <a:sym typeface="Times New Roman"/>
            </a:endParaRPr>
          </a:p>
        </p:txBody>
      </p:sp>
      <p:sp>
        <p:nvSpPr>
          <p:cNvPr id="233" name="Google Shape;233;p26"/>
          <p:cNvSpPr/>
          <p:nvPr/>
        </p:nvSpPr>
        <p:spPr>
          <a:xfrm>
            <a:off x="6917871" y="5981700"/>
            <a:ext cx="5159829" cy="2743200"/>
          </a:xfrm>
          <a:prstGeom prst="roundRect">
            <a:avLst>
              <a:gd fmla="val 1681" name="adj"/>
            </a:avLst>
          </a:prstGeom>
          <a:solidFill>
            <a:srgbClr val="F3F3F3"/>
          </a:solidFill>
          <a:ln>
            <a:noFill/>
          </a:ln>
        </p:spPr>
        <p:txBody>
          <a:bodyPr anchorCtr="0" anchor="ctr" bIns="45700" lIns="91425" spcFirstLastPara="1" rIns="91425" wrap="square" tIns="45700">
            <a:noAutofit/>
          </a:bodyPr>
          <a:lstStyle/>
          <a:p>
            <a:pPr indent="0" lvl="0" marL="0" marR="0" rtl="0" algn="ctr">
              <a:lnSpc>
                <a:spcPct val="200000"/>
              </a:lnSpc>
              <a:spcBef>
                <a:spcPts val="0"/>
              </a:spcBef>
              <a:spcAft>
                <a:spcPts val="0"/>
              </a:spcAft>
              <a:buNone/>
            </a:pPr>
            <a:r>
              <a:t/>
            </a:r>
            <a:endParaRPr b="1" sz="2800">
              <a:solidFill>
                <a:schemeClr val="dk1"/>
              </a:solidFill>
              <a:latin typeface="Times New Roman"/>
              <a:ea typeface="Times New Roman"/>
              <a:cs typeface="Times New Roman"/>
              <a:sym typeface="Times New Roman"/>
            </a:endParaRPr>
          </a:p>
          <a:p>
            <a:pPr indent="0" lvl="0" marL="0" marR="0" rtl="0" algn="ctr">
              <a:lnSpc>
                <a:spcPct val="200000"/>
              </a:lnSpc>
              <a:spcBef>
                <a:spcPts val="0"/>
              </a:spcBef>
              <a:spcAft>
                <a:spcPts val="0"/>
              </a:spcAft>
              <a:buNone/>
            </a:pPr>
            <a:r>
              <a:rPr b="1" lang="en-US" sz="2800">
                <a:solidFill>
                  <a:schemeClr val="dk1"/>
                </a:solidFill>
                <a:latin typeface="Times New Roman"/>
                <a:ea typeface="Times New Roman"/>
                <a:cs typeface="Times New Roman"/>
                <a:sym typeface="Times New Roman"/>
              </a:rPr>
              <a:t>Flexibility</a:t>
            </a:r>
            <a:endParaRPr>
              <a:latin typeface="Times New Roman"/>
              <a:ea typeface="Times New Roman"/>
              <a:cs typeface="Times New Roman"/>
              <a:sym typeface="Times New Roman"/>
            </a:endParaRPr>
          </a:p>
        </p:txBody>
      </p:sp>
      <p:sp>
        <p:nvSpPr>
          <p:cNvPr id="234" name="Google Shape;234;p26"/>
          <p:cNvSpPr/>
          <p:nvPr/>
        </p:nvSpPr>
        <p:spPr>
          <a:xfrm>
            <a:off x="12289972" y="5981700"/>
            <a:ext cx="5159829" cy="2743200"/>
          </a:xfrm>
          <a:prstGeom prst="roundRect">
            <a:avLst>
              <a:gd fmla="val 1681" name="adj"/>
            </a:avLst>
          </a:prstGeom>
          <a:solidFill>
            <a:srgbClr val="F3F3F3"/>
          </a:solidFill>
          <a:ln>
            <a:noFill/>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None/>
            </a:pPr>
            <a:r>
              <a:t/>
            </a:r>
            <a:endParaRPr b="1" sz="2800">
              <a:solidFill>
                <a:schemeClr val="dk1"/>
              </a:solidFill>
              <a:latin typeface="Times New Roman"/>
              <a:ea typeface="Times New Roman"/>
              <a:cs typeface="Times New Roman"/>
              <a:sym typeface="Times New Roman"/>
            </a:endParaRPr>
          </a:p>
          <a:p>
            <a:pPr indent="0" lvl="0" marL="0" marR="0" rtl="0" algn="ctr">
              <a:lnSpc>
                <a:spcPct val="200000"/>
              </a:lnSpc>
              <a:spcBef>
                <a:spcPts val="0"/>
              </a:spcBef>
              <a:spcAft>
                <a:spcPts val="0"/>
              </a:spcAft>
              <a:buNone/>
            </a:pPr>
            <a:r>
              <a:rPr b="1" lang="en-US" sz="2800">
                <a:solidFill>
                  <a:schemeClr val="dk1"/>
                </a:solidFill>
                <a:latin typeface="Times New Roman"/>
                <a:ea typeface="Times New Roman"/>
                <a:cs typeface="Times New Roman"/>
                <a:sym typeface="Times New Roman"/>
              </a:rPr>
              <a:t>Safety</a:t>
            </a:r>
            <a:endParaRPr>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7"/>
          <p:cNvSpPr txBox="1"/>
          <p:nvPr/>
        </p:nvSpPr>
        <p:spPr>
          <a:xfrm>
            <a:off x="1143000" y="1028700"/>
            <a:ext cx="11012100" cy="8004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1" lang="en-US" sz="5199">
                <a:solidFill>
                  <a:srgbClr val="2B2B2B"/>
                </a:solidFill>
                <a:latin typeface="Times New Roman"/>
                <a:ea typeface="Times New Roman"/>
                <a:cs typeface="Times New Roman"/>
                <a:sym typeface="Times New Roman"/>
              </a:rPr>
              <a:t>References</a:t>
            </a:r>
            <a:endParaRPr>
              <a:latin typeface="Times New Roman"/>
              <a:ea typeface="Times New Roman"/>
              <a:cs typeface="Times New Roman"/>
              <a:sym typeface="Times New Roman"/>
            </a:endParaRPr>
          </a:p>
        </p:txBody>
      </p:sp>
      <p:sp>
        <p:nvSpPr>
          <p:cNvPr id="240" name="Google Shape;240;p27"/>
          <p:cNvSpPr/>
          <p:nvPr/>
        </p:nvSpPr>
        <p:spPr>
          <a:xfrm>
            <a:off x="1143000" y="2705100"/>
            <a:ext cx="15849600" cy="7010400"/>
          </a:xfrm>
          <a:prstGeom prst="roundRect">
            <a:avLst>
              <a:gd fmla="val 1681" name="adj"/>
            </a:avLst>
          </a:prstGeom>
          <a:solidFill>
            <a:srgbClr val="F3F3F3"/>
          </a:solidFill>
          <a:ln>
            <a:noFill/>
          </a:ln>
        </p:spPr>
        <p:txBody>
          <a:bodyPr anchorCtr="0" anchor="ctr" bIns="45700" lIns="91425" spcFirstLastPara="1" rIns="91425" wrap="square" tIns="45700">
            <a:noAutofit/>
          </a:bodyPr>
          <a:lstStyle/>
          <a:p>
            <a:pPr indent="-381000" lvl="0" marL="457200" marR="0" rtl="0" algn="just">
              <a:lnSpc>
                <a:spcPct val="200000"/>
              </a:lnSpc>
              <a:spcBef>
                <a:spcPts val="0"/>
              </a:spcBef>
              <a:spcAft>
                <a:spcPts val="0"/>
              </a:spcAft>
              <a:buSzPts val="2400"/>
              <a:buFont typeface="Times New Roman"/>
              <a:buChar char="●"/>
            </a:pPr>
            <a:r>
              <a:rPr lang="en-US" sz="2400" u="sng">
                <a:solidFill>
                  <a:srgbClr val="0097A7"/>
                </a:solidFill>
                <a:latin typeface="Times New Roman"/>
                <a:ea typeface="Times New Roman"/>
                <a:cs typeface="Times New Roman"/>
                <a:sym typeface="Times New Roman"/>
                <a:hlinkClick r:id="rId3">
                  <a:extLst>
                    <a:ext uri="{A12FA001-AC4F-418D-AE19-62706E023703}">
                      <ahyp:hlinkClr val="tx"/>
                    </a:ext>
                  </a:extLst>
                </a:hlinkClick>
              </a:rPr>
              <a:t>https://www.zetaton.com/blog/ride-hailing-apps</a:t>
            </a:r>
            <a:endParaRPr sz="2400" u="sng">
              <a:solidFill>
                <a:srgbClr val="0097A7"/>
              </a:solidFill>
              <a:latin typeface="Times New Roman"/>
              <a:ea typeface="Times New Roman"/>
              <a:cs typeface="Times New Roman"/>
              <a:sym typeface="Times New Roman"/>
            </a:endParaRPr>
          </a:p>
          <a:p>
            <a:pPr indent="-381000" lvl="0" marL="457200" marR="0" rtl="0" algn="just">
              <a:lnSpc>
                <a:spcPct val="200000"/>
              </a:lnSpc>
              <a:spcBef>
                <a:spcPts val="0"/>
              </a:spcBef>
              <a:spcAft>
                <a:spcPts val="0"/>
              </a:spcAft>
              <a:buSzPts val="2400"/>
              <a:buFont typeface="Times New Roman"/>
              <a:buChar char="●"/>
            </a:pPr>
            <a:r>
              <a:rPr lang="en-US" sz="2400" u="sng">
                <a:solidFill>
                  <a:srgbClr val="0097A7"/>
                </a:solidFill>
                <a:latin typeface="Times New Roman"/>
                <a:ea typeface="Times New Roman"/>
                <a:cs typeface="Times New Roman"/>
                <a:sym typeface="Times New Roman"/>
                <a:hlinkClick r:id="rId4">
                  <a:extLst>
                    <a:ext uri="{A12FA001-AC4F-418D-AE19-62706E023703}">
                      <ahyp:hlinkClr val="tx"/>
                    </a:ext>
                  </a:extLst>
                </a:hlinkClick>
              </a:rPr>
              <a:t>https://www.uber.com/</a:t>
            </a:r>
            <a:endParaRPr sz="2400" u="sng">
              <a:solidFill>
                <a:srgbClr val="0097A7"/>
              </a:solidFill>
              <a:latin typeface="Times New Roman"/>
              <a:ea typeface="Times New Roman"/>
              <a:cs typeface="Times New Roman"/>
              <a:sym typeface="Times New Roman"/>
            </a:endParaRPr>
          </a:p>
          <a:p>
            <a:pPr indent="-381000" lvl="0" marL="457200" marR="0" rtl="0" algn="just">
              <a:lnSpc>
                <a:spcPct val="200000"/>
              </a:lnSpc>
              <a:spcBef>
                <a:spcPts val="0"/>
              </a:spcBef>
              <a:spcAft>
                <a:spcPts val="0"/>
              </a:spcAft>
              <a:buSzPts val="2400"/>
              <a:buFont typeface="Times New Roman"/>
              <a:buChar char="●"/>
            </a:pPr>
            <a:r>
              <a:rPr lang="en-US" sz="2400" u="sng">
                <a:solidFill>
                  <a:srgbClr val="0097A7"/>
                </a:solidFill>
                <a:latin typeface="Times New Roman"/>
                <a:ea typeface="Times New Roman"/>
                <a:cs typeface="Times New Roman"/>
                <a:sym typeface="Times New Roman"/>
                <a:hlinkClick r:id="rId5">
                  <a:extLst>
                    <a:ext uri="{A12FA001-AC4F-418D-AE19-62706E023703}">
                      <ahyp:hlinkClr val="tx"/>
                    </a:ext>
                  </a:extLst>
                </a:hlinkClick>
              </a:rPr>
              <a:t>https://www.rodbez.in/</a:t>
            </a:r>
            <a:endParaRPr sz="2400" u="sng">
              <a:solidFill>
                <a:srgbClr val="0097A7"/>
              </a:solidFill>
              <a:latin typeface="Times New Roman"/>
              <a:ea typeface="Times New Roman"/>
              <a:cs typeface="Times New Roman"/>
              <a:sym typeface="Times New Roman"/>
            </a:endParaRPr>
          </a:p>
          <a:p>
            <a:pPr indent="-381000" lvl="0" marL="457200" marR="0" rtl="0" algn="just">
              <a:lnSpc>
                <a:spcPct val="200000"/>
              </a:lnSpc>
              <a:spcBef>
                <a:spcPts val="0"/>
              </a:spcBef>
              <a:spcAft>
                <a:spcPts val="0"/>
              </a:spcAft>
              <a:buSzPts val="2400"/>
              <a:buFont typeface="Times New Roman"/>
              <a:buChar char="●"/>
            </a:pPr>
            <a:r>
              <a:rPr lang="en-US" sz="2400" u="sng">
                <a:solidFill>
                  <a:srgbClr val="0097A7"/>
                </a:solidFill>
                <a:latin typeface="Times New Roman"/>
                <a:ea typeface="Times New Roman"/>
                <a:cs typeface="Times New Roman"/>
                <a:sym typeface="Times New Roman"/>
                <a:hlinkClick r:id="rId6">
                  <a:extLst>
                    <a:ext uri="{A12FA001-AC4F-418D-AE19-62706E023703}">
                      <ahyp:hlinkClr val="tx"/>
                    </a:ext>
                  </a:extLst>
                </a:hlinkClick>
              </a:rPr>
              <a:t>https://indrive.com/</a:t>
            </a:r>
            <a:endParaRPr sz="2400" u="sng">
              <a:solidFill>
                <a:srgbClr val="0097A7"/>
              </a:solidFill>
              <a:latin typeface="Times New Roman"/>
              <a:ea typeface="Times New Roman"/>
              <a:cs typeface="Times New Roman"/>
              <a:sym typeface="Times New Roman"/>
            </a:endParaRPr>
          </a:p>
          <a:p>
            <a:pPr indent="-381000" lvl="0" marL="457200" marR="0" rtl="0" algn="just">
              <a:lnSpc>
                <a:spcPct val="200000"/>
              </a:lnSpc>
              <a:spcBef>
                <a:spcPts val="0"/>
              </a:spcBef>
              <a:spcAft>
                <a:spcPts val="0"/>
              </a:spcAft>
              <a:buSzPts val="2400"/>
              <a:buFont typeface="Times New Roman"/>
              <a:buChar char="●"/>
            </a:pPr>
            <a:r>
              <a:rPr lang="en-US" sz="2400" u="sng">
                <a:solidFill>
                  <a:srgbClr val="0097A7"/>
                </a:solidFill>
                <a:latin typeface="Times New Roman"/>
                <a:ea typeface="Times New Roman"/>
                <a:cs typeface="Times New Roman"/>
                <a:sym typeface="Times New Roman"/>
                <a:hlinkClick r:id="rId7">
                  <a:extLst>
                    <a:ext uri="{A12FA001-AC4F-418D-AE19-62706E023703}">
                      <ahyp:hlinkClr val="tx"/>
                    </a:ext>
                  </a:extLst>
                </a:hlinkClick>
              </a:rPr>
              <a:t>https://www.olacabs.com/</a:t>
            </a:r>
            <a:endParaRPr sz="2400" u="sng">
              <a:solidFill>
                <a:srgbClr val="0097A7"/>
              </a:solidFill>
              <a:latin typeface="Times New Roman"/>
              <a:ea typeface="Times New Roman"/>
              <a:cs typeface="Times New Roman"/>
              <a:sym typeface="Times New Roman"/>
            </a:endParaRPr>
          </a:p>
          <a:p>
            <a:pPr indent="-381000" lvl="0" marL="457200" marR="0" rtl="0" algn="just">
              <a:lnSpc>
                <a:spcPct val="200000"/>
              </a:lnSpc>
              <a:spcBef>
                <a:spcPts val="0"/>
              </a:spcBef>
              <a:spcAft>
                <a:spcPts val="0"/>
              </a:spcAft>
              <a:buSzPts val="2400"/>
              <a:buFont typeface="Times New Roman"/>
              <a:buChar char="●"/>
            </a:pPr>
            <a:r>
              <a:rPr lang="en-US" sz="2400" u="sng">
                <a:solidFill>
                  <a:srgbClr val="0097A7"/>
                </a:solidFill>
                <a:latin typeface="Times New Roman"/>
                <a:ea typeface="Times New Roman"/>
                <a:cs typeface="Times New Roman"/>
                <a:sym typeface="Times New Roman"/>
                <a:hlinkClick r:id="rId8">
                  <a:extLst>
                    <a:ext uri="{A12FA001-AC4F-418D-AE19-62706E023703}">
                      <ahyp:hlinkClr val="tx"/>
                    </a:ext>
                  </a:extLst>
                </a:hlinkClick>
              </a:rPr>
              <a:t>https://www.here.com/docs/bundle/geocoding-and-search-api-developer-guide/page/topics/quick-start.html</a:t>
            </a:r>
            <a:endParaRPr sz="2400" u="sng">
              <a:solidFill>
                <a:srgbClr val="0097A7"/>
              </a:solidFill>
              <a:latin typeface="Times New Roman"/>
              <a:ea typeface="Times New Roman"/>
              <a:cs typeface="Times New Roman"/>
              <a:sym typeface="Times New Roman"/>
            </a:endParaRPr>
          </a:p>
          <a:p>
            <a:pPr indent="-381000" lvl="0" marL="457200" marR="0" rtl="0" algn="just">
              <a:lnSpc>
                <a:spcPct val="200000"/>
              </a:lnSpc>
              <a:spcBef>
                <a:spcPts val="0"/>
              </a:spcBef>
              <a:spcAft>
                <a:spcPts val="0"/>
              </a:spcAft>
              <a:buSzPts val="2400"/>
              <a:buFont typeface="Times New Roman"/>
              <a:buChar char="●"/>
            </a:pPr>
            <a:r>
              <a:rPr lang="en-US" sz="2400" u="sng">
                <a:solidFill>
                  <a:srgbClr val="0097A7"/>
                </a:solidFill>
                <a:latin typeface="Times New Roman"/>
                <a:ea typeface="Times New Roman"/>
                <a:cs typeface="Times New Roman"/>
                <a:sym typeface="Times New Roman"/>
                <a:hlinkClick r:id="rId9">
                  <a:extLst>
                    <a:ext uri="{A12FA001-AC4F-418D-AE19-62706E023703}">
                      <ahyp:hlinkClr val="tx"/>
                    </a:ext>
                  </a:extLst>
                </a:hlinkClick>
              </a:rPr>
              <a:t>https://www.clerk.com</a:t>
            </a:r>
            <a:endParaRPr sz="2400" u="sng">
              <a:solidFill>
                <a:srgbClr val="0097A7"/>
              </a:solidFill>
              <a:latin typeface="Times New Roman"/>
              <a:ea typeface="Times New Roman"/>
              <a:cs typeface="Times New Roman"/>
              <a:sym typeface="Times New Roman"/>
            </a:endParaRPr>
          </a:p>
          <a:p>
            <a:pPr indent="-381000" lvl="0" marL="457200" marR="0" rtl="0" algn="just">
              <a:lnSpc>
                <a:spcPct val="200000"/>
              </a:lnSpc>
              <a:spcBef>
                <a:spcPts val="0"/>
              </a:spcBef>
              <a:spcAft>
                <a:spcPts val="0"/>
              </a:spcAft>
              <a:buSzPts val="2400"/>
              <a:buFont typeface="Times New Roman"/>
              <a:buChar char="●"/>
            </a:pPr>
            <a:r>
              <a:rPr lang="en-US" sz="2400" u="sng">
                <a:solidFill>
                  <a:srgbClr val="0097A7"/>
                </a:solidFill>
                <a:latin typeface="Times New Roman"/>
                <a:ea typeface="Times New Roman"/>
                <a:cs typeface="Times New Roman"/>
                <a:sym typeface="Times New Roman"/>
                <a:hlinkClick r:id="rId10">
                  <a:extLst>
                    <a:ext uri="{A12FA001-AC4F-418D-AE19-62706E023703}">
                      <ahyp:hlinkClr val="tx"/>
                    </a:ext>
                  </a:extLst>
                </a:hlinkClick>
              </a:rPr>
              <a:t>https://www.stripe.com</a:t>
            </a:r>
            <a:endParaRPr sz="2400" u="sng">
              <a:solidFill>
                <a:srgbClr val="0097A7"/>
              </a:solidFill>
              <a:latin typeface="Times New Roman"/>
              <a:ea typeface="Times New Roman"/>
              <a:cs typeface="Times New Roman"/>
              <a:sym typeface="Times New Roman"/>
            </a:endParaRPr>
          </a:p>
          <a:p>
            <a:pPr indent="-381000" lvl="0" marL="457200" marR="0" rtl="0" algn="just">
              <a:lnSpc>
                <a:spcPct val="200000"/>
              </a:lnSpc>
              <a:spcBef>
                <a:spcPts val="0"/>
              </a:spcBef>
              <a:spcAft>
                <a:spcPts val="0"/>
              </a:spcAft>
              <a:buSzPts val="2400"/>
              <a:buFont typeface="Times New Roman"/>
              <a:buChar char="●"/>
            </a:pPr>
            <a:r>
              <a:rPr i="0" lang="en-US" sz="2400" u="sng" strike="noStrike">
                <a:solidFill>
                  <a:srgbClr val="0097A7"/>
                </a:solidFill>
                <a:latin typeface="Times New Roman"/>
                <a:ea typeface="Times New Roman"/>
                <a:cs typeface="Times New Roman"/>
                <a:sym typeface="Times New Roman"/>
                <a:hlinkClick r:id="rId11">
                  <a:extLst>
                    <a:ext uri="{A12FA001-AC4F-418D-AE19-62706E023703}">
                      <ahyp:hlinkClr val="tx"/>
                    </a:ext>
                  </a:extLst>
                </a:hlinkClick>
              </a:rPr>
              <a:t>https://stackoverflow.com/questions/56417594/how-to-make-polyline-follow-roads-in-react-native-maps-with-here-api</a:t>
            </a:r>
            <a:endParaRPr i="0" sz="2400" u="none" strike="noStrike">
              <a:solidFill>
                <a:srgbClr val="333333"/>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317bc22fca0_1_0"/>
          <p:cNvSpPr txBox="1"/>
          <p:nvPr/>
        </p:nvSpPr>
        <p:spPr>
          <a:xfrm>
            <a:off x="3637946" y="4481691"/>
            <a:ext cx="11012100" cy="13236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lang="en-US" sz="8600">
                <a:solidFill>
                  <a:srgbClr val="2B2B2B"/>
                </a:solidFill>
                <a:latin typeface="Times New Roman"/>
                <a:ea typeface="Times New Roman"/>
                <a:cs typeface="Times New Roman"/>
                <a:sym typeface="Times New Roman"/>
              </a:rPr>
              <a:t>Thank </a:t>
            </a:r>
            <a:r>
              <a:rPr b="1" lang="en-US" sz="8600">
                <a:solidFill>
                  <a:srgbClr val="2B2B2B"/>
                </a:solidFill>
                <a:latin typeface="Times New Roman"/>
                <a:ea typeface="Times New Roman"/>
                <a:cs typeface="Times New Roman"/>
                <a:sym typeface="Times New Roman"/>
              </a:rPr>
              <a:t>you</a:t>
            </a:r>
            <a:r>
              <a:rPr b="1" lang="en-US" sz="8600">
                <a:solidFill>
                  <a:srgbClr val="2B2B2B"/>
                </a:solidFill>
                <a:latin typeface="Times New Roman"/>
                <a:ea typeface="Times New Roman"/>
                <a:cs typeface="Times New Roman"/>
                <a:sym typeface="Times New Roman"/>
              </a:rPr>
              <a:t>!</a:t>
            </a:r>
            <a:endParaRPr sz="86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3"/>
          <p:cNvSpPr/>
          <p:nvPr/>
        </p:nvSpPr>
        <p:spPr>
          <a:xfrm rot="5400000">
            <a:off x="-40001" y="13463"/>
            <a:ext cx="10313537" cy="10233536"/>
          </a:xfrm>
          <a:custGeom>
            <a:rect b="b" l="l" r="r" t="t"/>
            <a:pathLst>
              <a:path extrusionOk="0" h="6339840" w="6350000">
                <a:moveTo>
                  <a:pt x="6350000" y="6339840"/>
                </a:moveTo>
                <a:lnTo>
                  <a:pt x="0" y="6339840"/>
                </a:lnTo>
                <a:lnTo>
                  <a:pt x="0" y="0"/>
                </a:lnTo>
                <a:close/>
              </a:path>
            </a:pathLst>
          </a:custGeom>
          <a:solidFill>
            <a:srgbClr val="A5C3DE">
              <a:alpha val="19607"/>
            </a:srgbClr>
          </a:solidFill>
          <a:ln>
            <a:noFill/>
          </a:ln>
        </p:spPr>
      </p:sp>
      <p:sp>
        <p:nvSpPr>
          <p:cNvPr id="96" name="Google Shape;96;p3"/>
          <p:cNvSpPr/>
          <p:nvPr/>
        </p:nvSpPr>
        <p:spPr>
          <a:xfrm>
            <a:off x="228600" y="2095500"/>
            <a:ext cx="6400800" cy="6706187"/>
          </a:xfrm>
          <a:custGeom>
            <a:rect b="b" l="l" r="r" t="t"/>
            <a:pathLst>
              <a:path extrusionOk="0"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C5D8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txBox="1"/>
          <p:nvPr/>
        </p:nvSpPr>
        <p:spPr>
          <a:xfrm>
            <a:off x="5661536" y="2154671"/>
            <a:ext cx="9144000" cy="2308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0" lang="en-US" sz="4800" u="none" strike="noStrike">
                <a:solidFill>
                  <a:srgbClr val="000000"/>
                </a:solidFill>
                <a:latin typeface="Times New Roman"/>
                <a:ea typeface="Times New Roman"/>
                <a:cs typeface="Times New Roman"/>
                <a:sym typeface="Times New Roman"/>
              </a:rPr>
              <a:t>Mini Project (KCA353)</a:t>
            </a:r>
            <a:endParaRPr sz="4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rPr i="0" lang="en-US" sz="4800" u="none" strike="noStrike">
                <a:solidFill>
                  <a:srgbClr val="000000"/>
                </a:solidFill>
                <a:latin typeface="Times New Roman"/>
                <a:ea typeface="Times New Roman"/>
                <a:cs typeface="Times New Roman"/>
                <a:sym typeface="Times New Roman"/>
              </a:rPr>
              <a:t>Odd Semester</a:t>
            </a:r>
            <a:endParaRPr sz="4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rPr i="0" lang="en-US" sz="4800" u="none" strike="noStrike">
                <a:solidFill>
                  <a:srgbClr val="000000"/>
                </a:solidFill>
                <a:latin typeface="Times New Roman"/>
                <a:ea typeface="Times New Roman"/>
                <a:cs typeface="Times New Roman"/>
                <a:sym typeface="Times New Roman"/>
              </a:rPr>
              <a:t>Session 2024-25</a:t>
            </a:r>
            <a:endParaRPr sz="4800">
              <a:solidFill>
                <a:schemeClr val="dk1"/>
              </a:solidFill>
              <a:latin typeface="Times New Roman"/>
              <a:ea typeface="Times New Roman"/>
              <a:cs typeface="Times New Roman"/>
              <a:sym typeface="Times New Roman"/>
            </a:endParaRPr>
          </a:p>
        </p:txBody>
      </p:sp>
      <p:sp>
        <p:nvSpPr>
          <p:cNvPr id="98" name="Google Shape;98;p3"/>
          <p:cNvSpPr txBox="1"/>
          <p:nvPr/>
        </p:nvSpPr>
        <p:spPr>
          <a:xfrm>
            <a:off x="5795851" y="5130231"/>
            <a:ext cx="9144000" cy="3386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600" u="sng">
                <a:solidFill>
                  <a:schemeClr val="dk1"/>
                </a:solidFill>
                <a:latin typeface="Times New Roman"/>
                <a:ea typeface="Times New Roman"/>
                <a:cs typeface="Times New Roman"/>
                <a:sym typeface="Times New Roman"/>
              </a:rPr>
              <a:t>GB09: </a:t>
            </a:r>
            <a:r>
              <a:rPr b="1" i="0" lang="en-US" sz="6600" u="sng" strike="noStrike">
                <a:solidFill>
                  <a:schemeClr val="dk1"/>
                </a:solidFill>
                <a:latin typeface="Times New Roman"/>
                <a:ea typeface="Times New Roman"/>
                <a:cs typeface="Times New Roman"/>
                <a:sym typeface="Times New Roman"/>
              </a:rPr>
              <a:t>ChaloRidePe</a:t>
            </a:r>
            <a:endParaRPr>
              <a:latin typeface="Times New Roman"/>
              <a:ea typeface="Times New Roman"/>
              <a:cs typeface="Times New Roman"/>
              <a:sym typeface="Times New Roman"/>
            </a:endParaRPr>
          </a:p>
          <a:p>
            <a:pPr indent="0" lvl="0" marL="0" marR="0" rtl="0" algn="ctr">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rPr i="0" lang="en-US" sz="3200" u="none" strike="noStrike">
                <a:solidFill>
                  <a:srgbClr val="000000"/>
                </a:solidFill>
                <a:latin typeface="Times New Roman"/>
                <a:ea typeface="Times New Roman"/>
                <a:cs typeface="Times New Roman"/>
                <a:sym typeface="Times New Roman"/>
              </a:rPr>
              <a:t>Meenakshi Bharadwaj</a:t>
            </a:r>
            <a:r>
              <a:rPr lang="en-US" sz="3200">
                <a:latin typeface="Times New Roman"/>
                <a:ea typeface="Times New Roman"/>
                <a:cs typeface="Times New Roman"/>
                <a:sym typeface="Times New Roman"/>
              </a:rPr>
              <a:t>		</a:t>
            </a:r>
            <a:r>
              <a:rPr i="0" lang="en-US" sz="3200" u="none" strike="noStrike">
                <a:solidFill>
                  <a:srgbClr val="000000"/>
                </a:solidFill>
                <a:latin typeface="Times New Roman"/>
                <a:ea typeface="Times New Roman"/>
                <a:cs typeface="Times New Roman"/>
                <a:sym typeface="Times New Roman"/>
              </a:rPr>
              <a:t>2300290140102</a:t>
            </a:r>
            <a:endParaRPr sz="32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rPr i="0" lang="en-US" sz="3200" u="none" strike="noStrike">
                <a:solidFill>
                  <a:srgbClr val="000000"/>
                </a:solidFill>
                <a:latin typeface="Times New Roman"/>
                <a:ea typeface="Times New Roman"/>
                <a:cs typeface="Times New Roman"/>
                <a:sym typeface="Times New Roman"/>
              </a:rPr>
              <a:t>Murari Kumar Jha</a:t>
            </a:r>
            <a:r>
              <a:rPr lang="en-US" sz="3200">
                <a:latin typeface="Times New Roman"/>
                <a:ea typeface="Times New Roman"/>
                <a:cs typeface="Times New Roman"/>
                <a:sym typeface="Times New Roman"/>
              </a:rPr>
              <a:t>			</a:t>
            </a:r>
            <a:r>
              <a:rPr i="0" lang="en-US" sz="3200" u="none" strike="noStrike">
                <a:solidFill>
                  <a:srgbClr val="000000"/>
                </a:solidFill>
                <a:latin typeface="Times New Roman"/>
                <a:ea typeface="Times New Roman"/>
                <a:cs typeface="Times New Roman"/>
                <a:sym typeface="Times New Roman"/>
              </a:rPr>
              <a:t>2300290140105</a:t>
            </a:r>
            <a:endParaRPr sz="32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rPr i="0" lang="en-US" sz="3200" u="none" strike="noStrike">
                <a:solidFill>
                  <a:srgbClr val="000000"/>
                </a:solidFill>
                <a:latin typeface="Times New Roman"/>
                <a:ea typeface="Times New Roman"/>
                <a:cs typeface="Times New Roman"/>
                <a:sym typeface="Times New Roman"/>
              </a:rPr>
              <a:t>Nikhil Chaudhary</a:t>
            </a:r>
            <a:r>
              <a:rPr lang="en-US" sz="3200">
                <a:latin typeface="Times New Roman"/>
                <a:ea typeface="Times New Roman"/>
                <a:cs typeface="Times New Roman"/>
                <a:sym typeface="Times New Roman"/>
              </a:rPr>
              <a:t>			</a:t>
            </a:r>
            <a:r>
              <a:rPr i="0" lang="en-US" sz="3200" u="none" strike="noStrike">
                <a:solidFill>
                  <a:srgbClr val="000000"/>
                </a:solidFill>
                <a:latin typeface="Times New Roman"/>
                <a:ea typeface="Times New Roman"/>
                <a:cs typeface="Times New Roman"/>
                <a:sym typeface="Times New Roman"/>
              </a:rPr>
              <a:t>2300290140107</a:t>
            </a:r>
            <a:endParaRPr sz="32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rPr i="0" lang="en-US" sz="3200" u="none" strike="noStrike">
                <a:solidFill>
                  <a:srgbClr val="000000"/>
                </a:solidFill>
                <a:latin typeface="Times New Roman"/>
                <a:ea typeface="Times New Roman"/>
                <a:cs typeface="Times New Roman"/>
                <a:sym typeface="Times New Roman"/>
              </a:rPr>
              <a:t>Pawan Gangwar</a:t>
            </a:r>
            <a:r>
              <a:rPr lang="en-US" sz="3200">
                <a:latin typeface="Times New Roman"/>
                <a:ea typeface="Times New Roman"/>
                <a:cs typeface="Times New Roman"/>
                <a:sym typeface="Times New Roman"/>
              </a:rPr>
              <a:t>				</a:t>
            </a:r>
            <a:r>
              <a:rPr i="0" lang="en-US" sz="3200" u="none" strike="noStrike">
                <a:solidFill>
                  <a:srgbClr val="000000"/>
                </a:solidFill>
                <a:latin typeface="Times New Roman"/>
                <a:ea typeface="Times New Roman"/>
                <a:cs typeface="Times New Roman"/>
                <a:sym typeface="Times New Roman"/>
              </a:rPr>
              <a:t>2300290140113</a:t>
            </a:r>
            <a:endParaRPr sz="3200">
              <a:solidFill>
                <a:schemeClr val="dk1"/>
              </a:solidFill>
              <a:latin typeface="Times New Roman"/>
              <a:ea typeface="Times New Roman"/>
              <a:cs typeface="Times New Roman"/>
              <a:sym typeface="Times New Roman"/>
            </a:endParaRPr>
          </a:p>
        </p:txBody>
      </p:sp>
      <p:sp>
        <p:nvSpPr>
          <p:cNvPr id="99" name="Google Shape;99;p3"/>
          <p:cNvSpPr txBox="1"/>
          <p:nvPr/>
        </p:nvSpPr>
        <p:spPr>
          <a:xfrm>
            <a:off x="14040075" y="8516625"/>
            <a:ext cx="3921000" cy="156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3200" u="sng">
                <a:solidFill>
                  <a:srgbClr val="000000"/>
                </a:solidFill>
                <a:latin typeface="Times New Roman"/>
                <a:ea typeface="Times New Roman"/>
                <a:cs typeface="Times New Roman"/>
                <a:sym typeface="Times New Roman"/>
              </a:rPr>
              <a:t>Project Supervisor:</a:t>
            </a:r>
            <a:endParaRPr sz="32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i="0" lang="en-US" sz="3200" u="none" strike="noStrike">
                <a:solidFill>
                  <a:srgbClr val="000000"/>
                </a:solidFill>
                <a:latin typeface="Times New Roman"/>
                <a:ea typeface="Times New Roman"/>
                <a:cs typeface="Times New Roman"/>
                <a:sym typeface="Times New Roman"/>
              </a:rPr>
              <a:t>Ms. Monika Kansal</a:t>
            </a:r>
            <a:endParaRPr sz="32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i="0" lang="en-US" sz="3200" u="none" strike="noStrike">
                <a:solidFill>
                  <a:srgbClr val="000000"/>
                </a:solidFill>
                <a:latin typeface="Times New Roman"/>
                <a:ea typeface="Times New Roman"/>
                <a:cs typeface="Times New Roman"/>
                <a:sym typeface="Times New Roman"/>
              </a:rPr>
              <a:t>Assistant Professor</a:t>
            </a:r>
            <a:endParaRPr sz="3200">
              <a:solidFill>
                <a:schemeClr val="dk1"/>
              </a:solidFill>
              <a:latin typeface="Times New Roman"/>
              <a:ea typeface="Times New Roman"/>
              <a:cs typeface="Times New Roman"/>
              <a:sym typeface="Times New Roman"/>
            </a:endParaRPr>
          </a:p>
        </p:txBody>
      </p:sp>
      <p:sp>
        <p:nvSpPr>
          <p:cNvPr id="100" name="Google Shape;100;p3"/>
          <p:cNvSpPr/>
          <p:nvPr/>
        </p:nvSpPr>
        <p:spPr>
          <a:xfrm>
            <a:off x="39857" y="2628900"/>
            <a:ext cx="7275343" cy="5838391"/>
          </a:xfrm>
          <a:custGeom>
            <a:rect b="b" l="l" r="r" t="t"/>
            <a:pathLst>
              <a:path extrusionOk="0" h="5486400" w="7639452">
                <a:moveTo>
                  <a:pt x="0" y="0"/>
                </a:moveTo>
                <a:lnTo>
                  <a:pt x="7639452" y="0"/>
                </a:lnTo>
                <a:lnTo>
                  <a:pt x="7639452" y="5486400"/>
                </a:lnTo>
                <a:lnTo>
                  <a:pt x="0" y="5486400"/>
                </a:lnTo>
                <a:lnTo>
                  <a:pt x="0" y="0"/>
                </a:lnTo>
                <a:close/>
              </a:path>
            </a:pathLst>
          </a:custGeom>
          <a:blipFill rotWithShape="1">
            <a:blip r:embed="rId3">
              <a:alphaModFix/>
            </a:blip>
            <a:stretch>
              <a:fillRect b="0" l="0" r="0" t="0"/>
            </a:stretch>
          </a:blipFill>
          <a:ln>
            <a:noFill/>
          </a:ln>
          <a:effectLst>
            <a:outerShdw blurRad="142875"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01" name="Google Shape;101;p3"/>
          <p:cNvPicPr preferRelativeResize="0"/>
          <p:nvPr/>
        </p:nvPicPr>
        <p:blipFill rotWithShape="1">
          <a:blip r:embed="rId4">
            <a:alphaModFix/>
          </a:blip>
          <a:srcRect b="0" l="0" r="0" t="0"/>
          <a:stretch/>
        </p:blipFill>
        <p:spPr>
          <a:xfrm>
            <a:off x="0" y="68263"/>
            <a:ext cx="18288000" cy="187483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4"/>
          <p:cNvSpPr txBox="1"/>
          <p:nvPr/>
        </p:nvSpPr>
        <p:spPr>
          <a:xfrm>
            <a:off x="1143000" y="1028700"/>
            <a:ext cx="9936900" cy="8004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1" lang="en-US" sz="5199">
                <a:solidFill>
                  <a:srgbClr val="2B2B2B"/>
                </a:solidFill>
                <a:latin typeface="Times New Roman"/>
                <a:ea typeface="Times New Roman"/>
                <a:cs typeface="Times New Roman"/>
                <a:sym typeface="Times New Roman"/>
              </a:rPr>
              <a:t>Project Abstract</a:t>
            </a:r>
            <a:endParaRPr>
              <a:latin typeface="Times New Roman"/>
              <a:ea typeface="Times New Roman"/>
              <a:cs typeface="Times New Roman"/>
              <a:sym typeface="Times New Roman"/>
            </a:endParaRPr>
          </a:p>
        </p:txBody>
      </p:sp>
      <p:sp>
        <p:nvSpPr>
          <p:cNvPr id="107" name="Google Shape;107;p4"/>
          <p:cNvSpPr txBox="1"/>
          <p:nvPr/>
        </p:nvSpPr>
        <p:spPr>
          <a:xfrm>
            <a:off x="1117600" y="2940237"/>
            <a:ext cx="9474300" cy="6003000"/>
          </a:xfrm>
          <a:prstGeom prst="rect">
            <a:avLst/>
          </a:prstGeom>
          <a:noFill/>
          <a:ln>
            <a:noFill/>
          </a:ln>
        </p:spPr>
        <p:txBody>
          <a:bodyPr anchorCtr="0" anchor="t" bIns="45700" lIns="91425" spcFirstLastPara="1" rIns="91425" wrap="square" tIns="45700">
            <a:spAutoFit/>
          </a:bodyPr>
          <a:lstStyle/>
          <a:p>
            <a:pPr indent="457200" lvl="0" marL="0" marR="0" rtl="0" algn="just">
              <a:spcBef>
                <a:spcPts val="0"/>
              </a:spcBef>
              <a:spcAft>
                <a:spcPts val="0"/>
              </a:spcAft>
              <a:buNone/>
            </a:pPr>
            <a:r>
              <a:rPr i="0" lang="en-US" sz="2400" u="none" strike="noStrike">
                <a:solidFill>
                  <a:srgbClr val="3B3A3B"/>
                </a:solidFill>
                <a:latin typeface="Times New Roman"/>
                <a:ea typeface="Times New Roman"/>
                <a:cs typeface="Times New Roman"/>
                <a:sym typeface="Times New Roman"/>
              </a:rPr>
              <a:t>Today's urban settings demand dependable and effective transportation. As the need for smooth travel options in crowded places grows, ChaloRidePe shows up as a vibrant and easy-to-use ride-hailing service. Whether you're traveling to work, attending an important meeting, or exploring new areas of the city, it enables passengers to communicate in real-time with local drivers, guaranteeing a seamless and stress-free journey. ChaloRidePe offers real-time transportation scheduling, precise fare predictions, and safe cashless payment processing. It provides a smooth and safe experience because of its user-friendly interface, which is improved with safety measures and robust validations to guarantee legitimate users. Without the hassles of conventional transportation alternatives, users may easily book trips and complete transactions. ChaloRidePe is a useful tool for traversing today's hectic cities because of its emphasis on client comfort, safety, and efficiency. It offers a dependable, easily available alternative to urban commuting, perfect for both impromptu travel and routine commutes.</a:t>
            </a:r>
            <a:endParaRPr sz="2400">
              <a:solidFill>
                <a:schemeClr val="dk1"/>
              </a:solidFill>
              <a:latin typeface="Times New Roman"/>
              <a:ea typeface="Times New Roman"/>
              <a:cs typeface="Times New Roman"/>
              <a:sym typeface="Times New Roman"/>
            </a:endParaRPr>
          </a:p>
        </p:txBody>
      </p:sp>
      <p:sp>
        <p:nvSpPr>
          <p:cNvPr id="108" name="Google Shape;108;p4"/>
          <p:cNvSpPr/>
          <p:nvPr/>
        </p:nvSpPr>
        <p:spPr>
          <a:xfrm>
            <a:off x="11506200" y="0"/>
            <a:ext cx="67818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8134" l="-50556" r="-119093" t="-307"/>
            </a:stretch>
          </a:blipFill>
          <a:ln>
            <a:noFill/>
          </a:ln>
          <a:effectLst>
            <a:reflection blurRad="0" dir="5400000" dist="38100" endA="0" endPos="30000" fadeDir="5400012" kx="0" rotWithShape="0" algn="bl" stA="50000" stPos="0" sy="-100000" ky="0"/>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descr="preencoded.png" id="113" name="Google Shape;113;p5"/>
          <p:cNvPicPr preferRelativeResize="0"/>
          <p:nvPr/>
        </p:nvPicPr>
        <p:blipFill rotWithShape="1">
          <a:blip r:embed="rId3">
            <a:alphaModFix amt="70000"/>
          </a:blip>
          <a:srcRect b="0" l="0" r="0" t="0"/>
          <a:stretch/>
        </p:blipFill>
        <p:spPr>
          <a:xfrm>
            <a:off x="0" y="-1"/>
            <a:ext cx="18288000" cy="3167955"/>
          </a:xfrm>
          <a:prstGeom prst="rect">
            <a:avLst/>
          </a:prstGeom>
          <a:noFill/>
          <a:ln>
            <a:noFill/>
          </a:ln>
        </p:spPr>
      </p:pic>
      <p:sp>
        <p:nvSpPr>
          <p:cNvPr id="114" name="Google Shape;114;p5"/>
          <p:cNvSpPr txBox="1"/>
          <p:nvPr/>
        </p:nvSpPr>
        <p:spPr>
          <a:xfrm>
            <a:off x="1143000" y="3695700"/>
            <a:ext cx="11012100" cy="8004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1" lang="en-US" sz="5199">
                <a:solidFill>
                  <a:srgbClr val="2B2B2B"/>
                </a:solidFill>
                <a:latin typeface="Times New Roman"/>
                <a:ea typeface="Times New Roman"/>
                <a:cs typeface="Times New Roman"/>
                <a:sym typeface="Times New Roman"/>
              </a:rPr>
              <a:t>Project Objectives and Goals</a:t>
            </a:r>
            <a:endParaRPr>
              <a:latin typeface="Times New Roman"/>
              <a:ea typeface="Times New Roman"/>
              <a:cs typeface="Times New Roman"/>
              <a:sym typeface="Times New Roman"/>
            </a:endParaRPr>
          </a:p>
        </p:txBody>
      </p:sp>
      <p:sp>
        <p:nvSpPr>
          <p:cNvPr id="115" name="Google Shape;115;p5"/>
          <p:cNvSpPr txBox="1"/>
          <p:nvPr/>
        </p:nvSpPr>
        <p:spPr>
          <a:xfrm>
            <a:off x="1143000" y="5067300"/>
            <a:ext cx="11813700" cy="32325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n-US" sz="2400">
                <a:solidFill>
                  <a:srgbClr val="3B3A3B"/>
                </a:solidFill>
                <a:latin typeface="Times New Roman"/>
                <a:ea typeface="Times New Roman"/>
                <a:cs typeface="Times New Roman"/>
                <a:sym typeface="Times New Roman"/>
              </a:rPr>
              <a:t>The primary</a:t>
            </a:r>
            <a:r>
              <a:rPr i="0" lang="en-US" sz="2400" u="none" strike="noStrike">
                <a:solidFill>
                  <a:srgbClr val="3B3A3B"/>
                </a:solidFill>
                <a:latin typeface="Times New Roman"/>
                <a:ea typeface="Times New Roman"/>
                <a:cs typeface="Times New Roman"/>
                <a:sym typeface="Times New Roman"/>
              </a:rPr>
              <a:t> goal of ChaloRidePe is to </a:t>
            </a:r>
            <a:r>
              <a:rPr lang="en-US" sz="2400">
                <a:solidFill>
                  <a:srgbClr val="3B3A3B"/>
                </a:solidFill>
                <a:latin typeface="Times New Roman"/>
                <a:ea typeface="Times New Roman"/>
                <a:cs typeface="Times New Roman"/>
                <a:sym typeface="Times New Roman"/>
              </a:rPr>
              <a:t>cater to</a:t>
            </a:r>
            <a:r>
              <a:rPr i="0" lang="en-US" sz="2400" u="none" strike="noStrike">
                <a:solidFill>
                  <a:srgbClr val="3B3A3B"/>
                </a:solidFill>
                <a:latin typeface="Times New Roman"/>
                <a:ea typeface="Times New Roman"/>
                <a:cs typeface="Times New Roman"/>
                <a:sym typeface="Times New Roman"/>
              </a:rPr>
              <a:t> its </a:t>
            </a:r>
            <a:r>
              <a:rPr lang="en-US" sz="2400">
                <a:solidFill>
                  <a:srgbClr val="3B3A3B"/>
                </a:solidFill>
                <a:latin typeface="Times New Roman"/>
                <a:ea typeface="Times New Roman"/>
                <a:cs typeface="Times New Roman"/>
                <a:sym typeface="Times New Roman"/>
              </a:rPr>
              <a:t>audience,</a:t>
            </a:r>
            <a:r>
              <a:rPr i="0" lang="en-US" sz="2400" u="none" strike="noStrike">
                <a:solidFill>
                  <a:srgbClr val="3B3A3B"/>
                </a:solidFill>
                <a:latin typeface="Times New Roman"/>
                <a:ea typeface="Times New Roman"/>
                <a:cs typeface="Times New Roman"/>
                <a:sym typeface="Times New Roman"/>
              </a:rPr>
              <a:t> including </a:t>
            </a:r>
            <a:r>
              <a:rPr lang="en-US" sz="2400">
                <a:solidFill>
                  <a:srgbClr val="3B3A3B"/>
                </a:solidFill>
                <a:latin typeface="Times New Roman"/>
                <a:ea typeface="Times New Roman"/>
                <a:cs typeface="Times New Roman"/>
                <a:sym typeface="Times New Roman"/>
              </a:rPr>
              <a:t>passengers.</a:t>
            </a:r>
            <a:endParaRPr sz="2400">
              <a:solidFill>
                <a:srgbClr val="3B3A3B"/>
              </a:solidFill>
              <a:latin typeface="Times New Roman"/>
              <a:ea typeface="Times New Roman"/>
              <a:cs typeface="Times New Roman"/>
              <a:sym typeface="Times New Roman"/>
            </a:endParaRPr>
          </a:p>
          <a:p>
            <a:pPr indent="-342900" lvl="1" marL="800100" marR="0" rtl="0" algn="just">
              <a:lnSpc>
                <a:spcPct val="150000"/>
              </a:lnSpc>
              <a:spcBef>
                <a:spcPts val="0"/>
              </a:spcBef>
              <a:spcAft>
                <a:spcPts val="0"/>
              </a:spcAft>
              <a:buClr>
                <a:srgbClr val="3B3A3B"/>
              </a:buClr>
              <a:buSzPts val="2400"/>
              <a:buFont typeface="Arial"/>
              <a:buChar char="•"/>
            </a:pPr>
            <a:r>
              <a:rPr b="1" i="0" lang="en-US" sz="2400" u="none" cap="none" strike="noStrike">
                <a:solidFill>
                  <a:srgbClr val="3B3A3B"/>
                </a:solidFill>
                <a:latin typeface="Times New Roman"/>
                <a:ea typeface="Times New Roman"/>
                <a:cs typeface="Times New Roman"/>
                <a:sym typeface="Times New Roman"/>
              </a:rPr>
              <a:t>Convenience:</a:t>
            </a:r>
            <a:r>
              <a:rPr i="0" lang="en-US" sz="2400" u="none" cap="none" strike="noStrike">
                <a:solidFill>
                  <a:srgbClr val="3B3A3B"/>
                </a:solidFill>
                <a:latin typeface="Times New Roman"/>
                <a:ea typeface="Times New Roman"/>
                <a:cs typeface="Times New Roman"/>
                <a:sym typeface="Times New Roman"/>
              </a:rPr>
              <a:t> Easy to use and understand</a:t>
            </a:r>
            <a:endParaRPr>
              <a:latin typeface="Times New Roman"/>
              <a:ea typeface="Times New Roman"/>
              <a:cs typeface="Times New Roman"/>
              <a:sym typeface="Times New Roman"/>
            </a:endParaRPr>
          </a:p>
          <a:p>
            <a:pPr indent="-342900" lvl="1" marL="800100" marR="0" rtl="0" algn="just">
              <a:lnSpc>
                <a:spcPct val="150000"/>
              </a:lnSpc>
              <a:spcBef>
                <a:spcPts val="0"/>
              </a:spcBef>
              <a:spcAft>
                <a:spcPts val="0"/>
              </a:spcAft>
              <a:buClr>
                <a:srgbClr val="3B3A3B"/>
              </a:buClr>
              <a:buSzPts val="2400"/>
              <a:buFont typeface="Arial"/>
              <a:buChar char="•"/>
            </a:pPr>
            <a:r>
              <a:rPr b="1" i="0" lang="en-US" sz="2400" u="none" cap="none" strike="noStrike">
                <a:solidFill>
                  <a:srgbClr val="3B3A3B"/>
                </a:solidFill>
                <a:latin typeface="Times New Roman"/>
                <a:ea typeface="Times New Roman"/>
                <a:cs typeface="Times New Roman"/>
                <a:sym typeface="Times New Roman"/>
              </a:rPr>
              <a:t>Affordability: </a:t>
            </a:r>
            <a:r>
              <a:rPr i="0" lang="en-US" sz="2400" u="none" cap="none" strike="noStrike">
                <a:solidFill>
                  <a:srgbClr val="3B3A3B"/>
                </a:solidFill>
                <a:latin typeface="Times New Roman"/>
                <a:ea typeface="Times New Roman"/>
                <a:cs typeface="Times New Roman"/>
                <a:sym typeface="Times New Roman"/>
              </a:rPr>
              <a:t>To provide </a:t>
            </a:r>
            <a:r>
              <a:rPr b="1" i="0" lang="en-US" sz="2400" u="none" cap="none" strike="noStrike">
                <a:solidFill>
                  <a:srgbClr val="3B3A3B"/>
                </a:solidFill>
                <a:latin typeface="Times New Roman"/>
                <a:ea typeface="Times New Roman"/>
                <a:cs typeface="Times New Roman"/>
                <a:sym typeface="Times New Roman"/>
              </a:rPr>
              <a:t>affordable rides </a:t>
            </a:r>
            <a:r>
              <a:rPr i="0" lang="en-US" sz="2400" u="none" cap="none" strike="noStrike">
                <a:solidFill>
                  <a:srgbClr val="3B3A3B"/>
                </a:solidFill>
                <a:latin typeface="Times New Roman"/>
                <a:ea typeface="Times New Roman"/>
                <a:cs typeface="Times New Roman"/>
                <a:sym typeface="Times New Roman"/>
              </a:rPr>
              <a:t>to users</a:t>
            </a:r>
            <a:endParaRPr>
              <a:latin typeface="Times New Roman"/>
              <a:ea typeface="Times New Roman"/>
              <a:cs typeface="Times New Roman"/>
              <a:sym typeface="Times New Roman"/>
            </a:endParaRPr>
          </a:p>
          <a:p>
            <a:pPr indent="-342900" lvl="1" marL="800100" marR="0" rtl="0" algn="just">
              <a:lnSpc>
                <a:spcPct val="150000"/>
              </a:lnSpc>
              <a:spcBef>
                <a:spcPts val="0"/>
              </a:spcBef>
              <a:spcAft>
                <a:spcPts val="0"/>
              </a:spcAft>
              <a:buClr>
                <a:srgbClr val="3B3A3B"/>
              </a:buClr>
              <a:buSzPts val="2400"/>
              <a:buFont typeface="Arial"/>
              <a:buChar char="•"/>
            </a:pPr>
            <a:r>
              <a:rPr b="1" i="0" lang="en-US" sz="2400" u="none" cap="none" strike="noStrike">
                <a:solidFill>
                  <a:srgbClr val="3B3A3B"/>
                </a:solidFill>
                <a:latin typeface="Times New Roman"/>
                <a:ea typeface="Times New Roman"/>
                <a:cs typeface="Times New Roman"/>
                <a:sym typeface="Times New Roman"/>
              </a:rPr>
              <a:t>Accessibility</a:t>
            </a:r>
            <a:r>
              <a:rPr i="0" lang="en-US" sz="2400" u="none" cap="none" strike="noStrike">
                <a:solidFill>
                  <a:srgbClr val="3B3A3B"/>
                </a:solidFill>
                <a:latin typeface="Times New Roman"/>
                <a:ea typeface="Times New Roman"/>
                <a:cs typeface="Times New Roman"/>
                <a:sym typeface="Times New Roman"/>
              </a:rPr>
              <a:t> to all users</a:t>
            </a:r>
            <a:endParaRPr>
              <a:latin typeface="Times New Roman"/>
              <a:ea typeface="Times New Roman"/>
              <a:cs typeface="Times New Roman"/>
              <a:sym typeface="Times New Roman"/>
            </a:endParaRPr>
          </a:p>
          <a:p>
            <a:pPr indent="-342900" lvl="1" marL="800100" marR="0" rtl="0" algn="just">
              <a:lnSpc>
                <a:spcPct val="150000"/>
              </a:lnSpc>
              <a:spcBef>
                <a:spcPts val="0"/>
              </a:spcBef>
              <a:spcAft>
                <a:spcPts val="0"/>
              </a:spcAft>
              <a:buClr>
                <a:srgbClr val="3B3A3B"/>
              </a:buClr>
              <a:buSzPts val="2400"/>
              <a:buFont typeface="Arial"/>
              <a:buChar char="•"/>
            </a:pPr>
            <a:r>
              <a:rPr b="1" i="0" lang="en-US" sz="2400" u="none" cap="none" strike="noStrike">
                <a:solidFill>
                  <a:srgbClr val="3B3A3B"/>
                </a:solidFill>
                <a:latin typeface="Times New Roman"/>
                <a:ea typeface="Times New Roman"/>
                <a:cs typeface="Times New Roman"/>
                <a:sym typeface="Times New Roman"/>
              </a:rPr>
              <a:t>Safety:</a:t>
            </a:r>
            <a:r>
              <a:rPr i="0" lang="en-US" sz="2400" u="none" cap="none" strike="noStrike">
                <a:solidFill>
                  <a:srgbClr val="3B3A3B"/>
                </a:solidFill>
                <a:latin typeface="Times New Roman"/>
                <a:ea typeface="Times New Roman"/>
                <a:cs typeface="Times New Roman"/>
                <a:sym typeface="Times New Roman"/>
              </a:rPr>
              <a:t> Legitimate Users</a:t>
            </a:r>
            <a:endParaRPr>
              <a:latin typeface="Times New Roman"/>
              <a:ea typeface="Times New Roman"/>
              <a:cs typeface="Times New Roman"/>
              <a:sym typeface="Times New Roman"/>
            </a:endParaRPr>
          </a:p>
          <a:p>
            <a:pPr indent="-342900" lvl="1" marL="800100" marR="0" rtl="0" algn="just">
              <a:lnSpc>
                <a:spcPct val="150000"/>
              </a:lnSpc>
              <a:spcBef>
                <a:spcPts val="0"/>
              </a:spcBef>
              <a:spcAft>
                <a:spcPts val="0"/>
              </a:spcAft>
              <a:buClr>
                <a:srgbClr val="3B3A3B"/>
              </a:buClr>
              <a:buSzPts val="2400"/>
              <a:buFont typeface="Arial"/>
              <a:buChar char="•"/>
            </a:pPr>
            <a:r>
              <a:rPr b="1" i="0" lang="en-US" sz="2400" u="none" cap="none" strike="noStrike">
                <a:solidFill>
                  <a:srgbClr val="3B3A3B"/>
                </a:solidFill>
                <a:latin typeface="Times New Roman"/>
                <a:ea typeface="Times New Roman"/>
                <a:cs typeface="Times New Roman"/>
                <a:sym typeface="Times New Roman"/>
              </a:rPr>
              <a:t>Reliability:</a:t>
            </a:r>
            <a:r>
              <a:rPr i="0" lang="en-US" sz="2400" u="none" cap="none" strike="noStrike">
                <a:solidFill>
                  <a:srgbClr val="3B3A3B"/>
                </a:solidFill>
                <a:latin typeface="Times New Roman"/>
                <a:ea typeface="Times New Roman"/>
                <a:cs typeface="Times New Roman"/>
                <a:sym typeface="Times New Roman"/>
              </a:rPr>
              <a:t> Available whenever </a:t>
            </a:r>
            <a:r>
              <a:rPr lang="en-US" sz="2400">
                <a:solidFill>
                  <a:srgbClr val="3B3A3B"/>
                </a:solidFill>
                <a:latin typeface="Times New Roman"/>
                <a:ea typeface="Times New Roman"/>
                <a:cs typeface="Times New Roman"/>
                <a:sym typeface="Times New Roman"/>
              </a:rPr>
              <a:t>the user</a:t>
            </a:r>
            <a:r>
              <a:rPr i="0" lang="en-US" sz="2400" u="none" cap="none" strike="noStrike">
                <a:solidFill>
                  <a:srgbClr val="3B3A3B"/>
                </a:solidFill>
                <a:latin typeface="Times New Roman"/>
                <a:ea typeface="Times New Roman"/>
                <a:cs typeface="Times New Roman"/>
                <a:sym typeface="Times New Roman"/>
              </a:rPr>
              <a:t> </a:t>
            </a:r>
            <a:r>
              <a:rPr lang="en-US" sz="2400">
                <a:solidFill>
                  <a:srgbClr val="3B3A3B"/>
                </a:solidFill>
                <a:latin typeface="Times New Roman"/>
                <a:ea typeface="Times New Roman"/>
                <a:cs typeface="Times New Roman"/>
                <a:sym typeface="Times New Roman"/>
              </a:rPr>
              <a:t>requires it</a:t>
            </a:r>
            <a:r>
              <a:rPr i="0" lang="en-US" sz="2400" u="none" cap="none" strike="noStrike">
                <a:solidFill>
                  <a:srgbClr val="3B3A3B"/>
                </a:solidFill>
                <a:latin typeface="Times New Roman"/>
                <a:ea typeface="Times New Roman"/>
                <a:cs typeface="Times New Roman"/>
                <a:sym typeface="Times New Roman"/>
              </a:rPr>
              <a:t> and reliable to them.</a:t>
            </a:r>
            <a:endParaRPr b="1" i="0" sz="2400" u="none" cap="none" strike="noStrike">
              <a:solidFill>
                <a:srgbClr val="3B3A3B"/>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6"/>
          <p:cNvSpPr txBox="1"/>
          <p:nvPr/>
        </p:nvSpPr>
        <p:spPr>
          <a:xfrm>
            <a:off x="1143000" y="1028700"/>
            <a:ext cx="11012100" cy="19206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1" lang="en-US" sz="5199">
                <a:solidFill>
                  <a:srgbClr val="2B2B2B"/>
                </a:solidFill>
                <a:latin typeface="Times New Roman"/>
                <a:ea typeface="Times New Roman"/>
                <a:cs typeface="Times New Roman"/>
                <a:sym typeface="Times New Roman"/>
              </a:rPr>
              <a:t>Alignment with UN Sustainable Development Goals (SDGs)</a:t>
            </a:r>
            <a:endParaRPr>
              <a:latin typeface="Times New Roman"/>
              <a:ea typeface="Times New Roman"/>
              <a:cs typeface="Times New Roman"/>
              <a:sym typeface="Times New Roman"/>
            </a:endParaRPr>
          </a:p>
        </p:txBody>
      </p:sp>
      <p:pic>
        <p:nvPicPr>
          <p:cNvPr descr="preencoded.png" id="121" name="Google Shape;121;p6"/>
          <p:cNvPicPr preferRelativeResize="0"/>
          <p:nvPr/>
        </p:nvPicPr>
        <p:blipFill rotWithShape="1">
          <a:blip r:embed="rId3">
            <a:alphaModFix amt="16000"/>
          </a:blip>
          <a:srcRect b="0" l="0" r="0" t="0"/>
          <a:stretch/>
        </p:blipFill>
        <p:spPr>
          <a:xfrm>
            <a:off x="11430000" y="0"/>
            <a:ext cx="6858000" cy="10287000"/>
          </a:xfrm>
          <a:prstGeom prst="rect">
            <a:avLst/>
          </a:prstGeom>
          <a:noFill/>
          <a:ln>
            <a:noFill/>
          </a:ln>
          <a:effectLst>
            <a:reflection blurRad="0" dir="5400000" dist="38100" endA="0" endPos="30000" fadeDir="5400012" kx="0" rotWithShape="0" algn="bl" stPos="0" sy="-100000" ky="0"/>
          </a:effectLst>
        </p:spPr>
      </p:pic>
      <p:sp>
        <p:nvSpPr>
          <p:cNvPr id="122" name="Google Shape;122;p6"/>
          <p:cNvSpPr/>
          <p:nvPr/>
        </p:nvSpPr>
        <p:spPr>
          <a:xfrm>
            <a:off x="1143000" y="3495983"/>
            <a:ext cx="9677400" cy="2743200"/>
          </a:xfrm>
          <a:prstGeom prst="roundRect">
            <a:avLst>
              <a:gd fmla="val 1681" name="adj"/>
            </a:avLst>
          </a:prstGeom>
          <a:solidFill>
            <a:srgbClr val="F3F3F3"/>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457200" marR="326571" rtl="0" algn="just">
              <a:lnSpc>
                <a:spcPct val="200000"/>
              </a:lnSpc>
              <a:spcBef>
                <a:spcPts val="0"/>
              </a:spcBef>
              <a:spcAft>
                <a:spcPts val="0"/>
              </a:spcAft>
              <a:buNone/>
            </a:pPr>
            <a:r>
              <a:rPr b="1" lang="en-US" sz="2800">
                <a:solidFill>
                  <a:schemeClr val="dk1"/>
                </a:solidFill>
                <a:latin typeface="Times New Roman"/>
                <a:ea typeface="Times New Roman"/>
                <a:cs typeface="Times New Roman"/>
                <a:sym typeface="Times New Roman"/>
              </a:rPr>
              <a:t>SDG 8: Decent Work and Economic Growth</a:t>
            </a:r>
            <a:endParaRPr>
              <a:latin typeface="Times New Roman"/>
              <a:ea typeface="Times New Roman"/>
              <a:cs typeface="Times New Roman"/>
              <a:sym typeface="Times New Roman"/>
            </a:endParaRPr>
          </a:p>
          <a:p>
            <a:pPr indent="0" lvl="0" marL="457200" marR="326571" rtl="0" algn="just">
              <a:spcBef>
                <a:spcPts val="0"/>
              </a:spcBef>
              <a:spcAft>
                <a:spcPts val="0"/>
              </a:spcAft>
              <a:buNone/>
            </a:pPr>
            <a:r>
              <a:rPr lang="en-US" sz="2400">
                <a:solidFill>
                  <a:schemeClr val="dk1"/>
                </a:solidFill>
                <a:latin typeface="Times New Roman"/>
                <a:ea typeface="Times New Roman"/>
                <a:cs typeface="Times New Roman"/>
                <a:sym typeface="Times New Roman"/>
              </a:rPr>
              <a:t>The app creates economic opportunities for local drivers, enabling them to earn income through flexible work. It also promotes local economic activity by making travel and commuting more accessible and efficient.</a:t>
            </a:r>
            <a:endParaRPr sz="2400">
              <a:solidFill>
                <a:schemeClr val="dk1"/>
              </a:solidFill>
              <a:latin typeface="Times New Roman"/>
              <a:ea typeface="Times New Roman"/>
              <a:cs typeface="Times New Roman"/>
              <a:sym typeface="Times New Roman"/>
            </a:endParaRPr>
          </a:p>
        </p:txBody>
      </p:sp>
      <p:sp>
        <p:nvSpPr>
          <p:cNvPr id="123" name="Google Shape;123;p6"/>
          <p:cNvSpPr/>
          <p:nvPr/>
        </p:nvSpPr>
        <p:spPr>
          <a:xfrm>
            <a:off x="1143000" y="6896100"/>
            <a:ext cx="9677400" cy="2743200"/>
          </a:xfrm>
          <a:prstGeom prst="roundRect">
            <a:avLst>
              <a:gd fmla="val 1681" name="adj"/>
            </a:avLst>
          </a:prstGeom>
          <a:solidFill>
            <a:srgbClr val="F3F3F3"/>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457200" marR="326571" rtl="0" algn="just">
              <a:lnSpc>
                <a:spcPct val="200000"/>
              </a:lnSpc>
              <a:spcBef>
                <a:spcPts val="0"/>
              </a:spcBef>
              <a:spcAft>
                <a:spcPts val="0"/>
              </a:spcAft>
              <a:buNone/>
            </a:pPr>
            <a:r>
              <a:rPr b="1" lang="en-US" sz="2800">
                <a:solidFill>
                  <a:schemeClr val="dk1"/>
                </a:solidFill>
                <a:latin typeface="Times New Roman"/>
                <a:ea typeface="Times New Roman"/>
                <a:cs typeface="Times New Roman"/>
                <a:sym typeface="Times New Roman"/>
              </a:rPr>
              <a:t>SDG 9: Industry, Innovation, and Infrastructure</a:t>
            </a:r>
            <a:endParaRPr>
              <a:latin typeface="Times New Roman"/>
              <a:ea typeface="Times New Roman"/>
              <a:cs typeface="Times New Roman"/>
              <a:sym typeface="Times New Roman"/>
            </a:endParaRPr>
          </a:p>
          <a:p>
            <a:pPr indent="0" lvl="0" marL="457200" marR="326571" rtl="0" algn="just">
              <a:spcBef>
                <a:spcPts val="0"/>
              </a:spcBef>
              <a:spcAft>
                <a:spcPts val="0"/>
              </a:spcAft>
              <a:buNone/>
            </a:pPr>
            <a:r>
              <a:rPr lang="en-US" sz="2400">
                <a:solidFill>
                  <a:schemeClr val="dk1"/>
                </a:solidFill>
                <a:latin typeface="Times New Roman"/>
                <a:ea typeface="Times New Roman"/>
                <a:cs typeface="Times New Roman"/>
                <a:sym typeface="Times New Roman"/>
              </a:rPr>
              <a:t>ChaloRidePe leverages technology to improve transportation infrastructure, addressing urban mobility issues through innovative, tech-driven solutions.</a:t>
            </a:r>
            <a:endParaRPr sz="2400">
              <a:solidFill>
                <a:schemeClr val="dk1"/>
              </a:solidFill>
              <a:latin typeface="Times New Roman"/>
              <a:ea typeface="Times New Roman"/>
              <a:cs typeface="Times New Roman"/>
              <a:sym typeface="Times New Roman"/>
            </a:endParaRPr>
          </a:p>
        </p:txBody>
      </p:sp>
      <p:pic>
        <p:nvPicPr>
          <p:cNvPr descr="Goal 8 | Department of Economic and Social Affairs" id="124" name="Google Shape;124;p6"/>
          <p:cNvPicPr preferRelativeResize="0"/>
          <p:nvPr/>
        </p:nvPicPr>
        <p:blipFill rotWithShape="1">
          <a:blip r:embed="rId4">
            <a:alphaModFix/>
          </a:blip>
          <a:srcRect b="0" l="0" r="0" t="0"/>
          <a:stretch/>
        </p:blipFill>
        <p:spPr>
          <a:xfrm>
            <a:off x="13792201" y="3495971"/>
            <a:ext cx="2743200" cy="2743200"/>
          </a:xfrm>
          <a:prstGeom prst="rect">
            <a:avLst/>
          </a:prstGeom>
          <a:noFill/>
          <a:ln>
            <a:noFill/>
          </a:ln>
          <a:effectLst>
            <a:outerShdw blurRad="428625" rotWithShape="0" algn="bl" dir="5400000" dist="19050">
              <a:srgbClr val="000000">
                <a:alpha val="50000"/>
              </a:srgbClr>
            </a:outerShdw>
          </a:effectLst>
        </p:spPr>
      </p:pic>
      <p:pic>
        <p:nvPicPr>
          <p:cNvPr descr="SDG 9 – Industry Innovation And Infrastructure – Tourism for SDGs" id="125" name="Google Shape;125;p6"/>
          <p:cNvPicPr preferRelativeResize="0"/>
          <p:nvPr/>
        </p:nvPicPr>
        <p:blipFill rotWithShape="1">
          <a:blip r:embed="rId5">
            <a:alphaModFix/>
          </a:blip>
          <a:srcRect b="0" l="0" r="0" t="0"/>
          <a:stretch/>
        </p:blipFill>
        <p:spPr>
          <a:xfrm>
            <a:off x="13792201" y="6896088"/>
            <a:ext cx="2743200" cy="2743200"/>
          </a:xfrm>
          <a:prstGeom prst="rect">
            <a:avLst/>
          </a:prstGeom>
          <a:noFill/>
          <a:ln>
            <a:noFill/>
          </a:ln>
          <a:effectLst>
            <a:outerShdw blurRad="428625" rotWithShape="0" algn="bl" dir="5400000" dist="1905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7"/>
          <p:cNvPicPr preferRelativeResize="0"/>
          <p:nvPr/>
        </p:nvPicPr>
        <p:blipFill rotWithShape="1">
          <a:blip r:embed="rId3">
            <a:alphaModFix/>
          </a:blip>
          <a:srcRect b="11888" l="15197" r="5399" t="22174"/>
          <a:stretch/>
        </p:blipFill>
        <p:spPr>
          <a:xfrm>
            <a:off x="16176513" y="6781921"/>
            <a:ext cx="1701700" cy="1413075"/>
          </a:xfrm>
          <a:prstGeom prst="rect">
            <a:avLst/>
          </a:prstGeom>
          <a:noFill/>
          <a:ln>
            <a:noFill/>
          </a:ln>
        </p:spPr>
      </p:pic>
      <p:pic>
        <p:nvPicPr>
          <p:cNvPr descr="Minimalistic Logo Design Inspiration: Stripe | DesignRush" id="131" name="Google Shape;131;p7"/>
          <p:cNvPicPr preferRelativeResize="0"/>
          <p:nvPr/>
        </p:nvPicPr>
        <p:blipFill rotWithShape="1">
          <a:blip r:embed="rId4">
            <a:alphaModFix/>
          </a:blip>
          <a:srcRect b="20577" l="13516" r="14473" t="18234"/>
          <a:stretch/>
        </p:blipFill>
        <p:spPr>
          <a:xfrm>
            <a:off x="14306475" y="8570950"/>
            <a:ext cx="2770400" cy="1413075"/>
          </a:xfrm>
          <a:prstGeom prst="rect">
            <a:avLst/>
          </a:prstGeom>
          <a:noFill/>
          <a:ln>
            <a:noFill/>
          </a:ln>
        </p:spPr>
      </p:pic>
      <p:pic>
        <p:nvPicPr>
          <p:cNvPr descr="The first alpha of Tailwind CSS v3 is now released - Laravel News" id="132" name="Google Shape;132;p7"/>
          <p:cNvPicPr preferRelativeResize="0"/>
          <p:nvPr/>
        </p:nvPicPr>
        <p:blipFill rotWithShape="1">
          <a:blip r:embed="rId5">
            <a:alphaModFix/>
          </a:blip>
          <a:srcRect b="0" l="0" r="0" t="0"/>
          <a:stretch/>
        </p:blipFill>
        <p:spPr>
          <a:xfrm>
            <a:off x="11191099" y="4198871"/>
            <a:ext cx="4190999" cy="2095500"/>
          </a:xfrm>
          <a:prstGeom prst="rect">
            <a:avLst/>
          </a:prstGeom>
          <a:noFill/>
          <a:ln>
            <a:noFill/>
          </a:ln>
        </p:spPr>
      </p:pic>
      <p:pic>
        <p:nvPicPr>
          <p:cNvPr descr="Why I Am in Love With Clerk" id="133" name="Google Shape;133;p7"/>
          <p:cNvPicPr preferRelativeResize="0"/>
          <p:nvPr/>
        </p:nvPicPr>
        <p:blipFill rotWithShape="1">
          <a:blip r:embed="rId6">
            <a:alphaModFix/>
          </a:blip>
          <a:srcRect b="20590" l="15915" r="10776" t="17947"/>
          <a:stretch/>
        </p:blipFill>
        <p:spPr>
          <a:xfrm>
            <a:off x="13925550" y="1555950"/>
            <a:ext cx="3798275" cy="1592475"/>
          </a:xfrm>
          <a:prstGeom prst="rect">
            <a:avLst/>
          </a:prstGeom>
          <a:noFill/>
          <a:ln>
            <a:noFill/>
          </a:ln>
        </p:spPr>
      </p:pic>
      <p:sp>
        <p:nvSpPr>
          <p:cNvPr id="134" name="Google Shape;134;p7"/>
          <p:cNvSpPr txBox="1"/>
          <p:nvPr/>
        </p:nvSpPr>
        <p:spPr>
          <a:xfrm>
            <a:off x="1113575" y="538525"/>
            <a:ext cx="15938400" cy="8004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1" lang="en-US" sz="5199">
                <a:solidFill>
                  <a:srgbClr val="2B2B2B"/>
                </a:solidFill>
                <a:latin typeface="Times New Roman"/>
                <a:ea typeface="Times New Roman"/>
                <a:cs typeface="Times New Roman"/>
                <a:sym typeface="Times New Roman"/>
              </a:rPr>
              <a:t>Technology (Hardware and Software Requirements)</a:t>
            </a:r>
            <a:endParaRPr>
              <a:latin typeface="Times New Roman"/>
              <a:ea typeface="Times New Roman"/>
              <a:cs typeface="Times New Roman"/>
              <a:sym typeface="Times New Roman"/>
            </a:endParaRPr>
          </a:p>
        </p:txBody>
      </p:sp>
      <p:pic>
        <p:nvPicPr>
          <p:cNvPr descr="Atom with solid fill" id="135" name="Google Shape;135;p7"/>
          <p:cNvPicPr preferRelativeResize="0"/>
          <p:nvPr/>
        </p:nvPicPr>
        <p:blipFill rotWithShape="1">
          <a:blip r:embed="rId7">
            <a:alphaModFix/>
          </a:blip>
          <a:srcRect b="0" l="0" r="0" t="0"/>
          <a:stretch/>
        </p:blipFill>
        <p:spPr>
          <a:xfrm>
            <a:off x="11868147" y="7566403"/>
            <a:ext cx="2057400" cy="2057400"/>
          </a:xfrm>
          <a:prstGeom prst="rect">
            <a:avLst/>
          </a:prstGeom>
          <a:noFill/>
          <a:ln>
            <a:noFill/>
          </a:ln>
        </p:spPr>
      </p:pic>
      <p:pic>
        <p:nvPicPr>
          <p:cNvPr descr="Expo / Exposition / Expo.io | Request Detail | Icons8" id="136" name="Google Shape;136;p7"/>
          <p:cNvPicPr preferRelativeResize="0"/>
          <p:nvPr/>
        </p:nvPicPr>
        <p:blipFill rotWithShape="1">
          <a:blip r:embed="rId8">
            <a:alphaModFix/>
          </a:blip>
          <a:srcRect b="-7569" l="13472" r="0" t="7570"/>
          <a:stretch/>
        </p:blipFill>
        <p:spPr>
          <a:xfrm>
            <a:off x="15095400" y="3365700"/>
            <a:ext cx="1854325" cy="2143125"/>
          </a:xfrm>
          <a:prstGeom prst="rect">
            <a:avLst/>
          </a:prstGeom>
          <a:noFill/>
          <a:ln>
            <a:noFill/>
          </a:ln>
        </p:spPr>
      </p:pic>
      <p:pic>
        <p:nvPicPr>
          <p:cNvPr id="137" name="Google Shape;137;p7"/>
          <p:cNvPicPr preferRelativeResize="0"/>
          <p:nvPr/>
        </p:nvPicPr>
        <p:blipFill rotWithShape="1">
          <a:blip r:embed="rId9">
            <a:alphaModFix/>
          </a:blip>
          <a:srcRect b="0" l="0" r="0" t="0"/>
          <a:stretch/>
        </p:blipFill>
        <p:spPr>
          <a:xfrm>
            <a:off x="13198279" y="6387438"/>
            <a:ext cx="2770397" cy="677350"/>
          </a:xfrm>
          <a:prstGeom prst="rect">
            <a:avLst/>
          </a:prstGeom>
          <a:noFill/>
          <a:ln>
            <a:noFill/>
          </a:ln>
        </p:spPr>
      </p:pic>
      <p:sp>
        <p:nvSpPr>
          <p:cNvPr id="138" name="Google Shape;138;p7"/>
          <p:cNvSpPr/>
          <p:nvPr/>
        </p:nvSpPr>
        <p:spPr>
          <a:xfrm>
            <a:off x="1108100" y="1848325"/>
            <a:ext cx="10083000" cy="2913600"/>
          </a:xfrm>
          <a:prstGeom prst="roundRect">
            <a:avLst>
              <a:gd fmla="val 1681" name="adj"/>
            </a:avLst>
          </a:prstGeom>
          <a:solidFill>
            <a:srgbClr val="F3F3F3"/>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None/>
            </a:pPr>
            <a:r>
              <a:rPr b="1" i="0" lang="en-US" sz="3200" u="none" strike="noStrike">
                <a:solidFill>
                  <a:srgbClr val="000000"/>
                </a:solidFill>
                <a:latin typeface="Times New Roman"/>
                <a:ea typeface="Times New Roman"/>
                <a:cs typeface="Times New Roman"/>
                <a:sym typeface="Times New Roman"/>
              </a:rPr>
              <a:t>Hardware Requirements</a:t>
            </a:r>
            <a:endParaRPr>
              <a:latin typeface="Times New Roman"/>
              <a:ea typeface="Times New Roman"/>
              <a:cs typeface="Times New Roman"/>
              <a:sym typeface="Times New Roman"/>
            </a:endParaRPr>
          </a:p>
          <a:p>
            <a:pPr indent="-381000" lvl="0" marL="685800" marR="0" rtl="0" algn="just">
              <a:lnSpc>
                <a:spcPct val="150000"/>
              </a:lnSpc>
              <a:spcBef>
                <a:spcPts val="1000"/>
              </a:spcBef>
              <a:spcAft>
                <a:spcPts val="0"/>
              </a:spcAft>
              <a:buClr>
                <a:srgbClr val="000000"/>
              </a:buClr>
              <a:buSzPts val="2400"/>
              <a:buFont typeface="Times New Roman"/>
              <a:buChar char="●"/>
            </a:pPr>
            <a:r>
              <a:rPr b="1" i="0" lang="en-US" sz="2400" u="none" strike="noStrike">
                <a:solidFill>
                  <a:srgbClr val="000000"/>
                </a:solidFill>
                <a:latin typeface="Times New Roman"/>
                <a:ea typeface="Times New Roman"/>
                <a:cs typeface="Times New Roman"/>
                <a:sym typeface="Times New Roman"/>
              </a:rPr>
              <a:t>Processor: </a:t>
            </a:r>
            <a:r>
              <a:rPr i="0" lang="en-US" sz="2400" u="none" strike="noStrike">
                <a:solidFill>
                  <a:srgbClr val="000000"/>
                </a:solidFill>
                <a:latin typeface="Times New Roman"/>
                <a:ea typeface="Times New Roman"/>
                <a:cs typeface="Times New Roman"/>
                <a:sym typeface="Times New Roman"/>
              </a:rPr>
              <a:t>Intel(R) Core(TM) i5-9300H CPU @ 2.40 GHz</a:t>
            </a:r>
            <a:endParaRPr>
              <a:latin typeface="Times New Roman"/>
              <a:ea typeface="Times New Roman"/>
              <a:cs typeface="Times New Roman"/>
              <a:sym typeface="Times New Roman"/>
            </a:endParaRPr>
          </a:p>
          <a:p>
            <a:pPr indent="-381000" lvl="0" marL="685800" marR="0" rtl="0" algn="just">
              <a:lnSpc>
                <a:spcPct val="150000"/>
              </a:lnSpc>
              <a:spcBef>
                <a:spcPts val="0"/>
              </a:spcBef>
              <a:spcAft>
                <a:spcPts val="0"/>
              </a:spcAft>
              <a:buClr>
                <a:srgbClr val="000000"/>
              </a:buClr>
              <a:buSzPts val="2400"/>
              <a:buFont typeface="Times New Roman"/>
              <a:buChar char="●"/>
            </a:pPr>
            <a:r>
              <a:rPr b="1" i="0" lang="en-US" sz="2400" u="none" strike="noStrike">
                <a:solidFill>
                  <a:srgbClr val="000000"/>
                </a:solidFill>
                <a:latin typeface="Times New Roman"/>
                <a:ea typeface="Times New Roman"/>
                <a:cs typeface="Times New Roman"/>
                <a:sym typeface="Times New Roman"/>
              </a:rPr>
              <a:t>RAM: </a:t>
            </a:r>
            <a:r>
              <a:rPr i="0" lang="en-US" sz="2400" u="none" strike="noStrike">
                <a:solidFill>
                  <a:srgbClr val="000000"/>
                </a:solidFill>
                <a:latin typeface="Times New Roman"/>
                <a:ea typeface="Times New Roman"/>
                <a:cs typeface="Times New Roman"/>
                <a:sym typeface="Times New Roman"/>
              </a:rPr>
              <a:t>8.00 GB</a:t>
            </a:r>
            <a:endParaRPr b="1" sz="2400">
              <a:solidFill>
                <a:srgbClr val="000000"/>
              </a:solidFill>
              <a:latin typeface="Times New Roman"/>
              <a:ea typeface="Times New Roman"/>
              <a:cs typeface="Times New Roman"/>
              <a:sym typeface="Times New Roman"/>
            </a:endParaRPr>
          </a:p>
          <a:p>
            <a:pPr indent="-381000" lvl="0" marL="685800" marR="0" rtl="0" algn="just">
              <a:lnSpc>
                <a:spcPct val="150000"/>
              </a:lnSpc>
              <a:spcBef>
                <a:spcPts val="0"/>
              </a:spcBef>
              <a:spcAft>
                <a:spcPts val="0"/>
              </a:spcAft>
              <a:buClr>
                <a:srgbClr val="000000"/>
              </a:buClr>
              <a:buSzPts val="2400"/>
              <a:buFont typeface="Times New Roman"/>
              <a:buChar char="●"/>
            </a:pPr>
            <a:r>
              <a:rPr b="1" i="0" lang="en-US" sz="2400" u="none" strike="noStrike">
                <a:solidFill>
                  <a:srgbClr val="000000"/>
                </a:solidFill>
                <a:latin typeface="Times New Roman"/>
                <a:ea typeface="Times New Roman"/>
                <a:cs typeface="Times New Roman"/>
                <a:sym typeface="Times New Roman"/>
              </a:rPr>
              <a:t>System Type: </a:t>
            </a:r>
            <a:r>
              <a:rPr i="0" lang="en-US" sz="2400" u="none" strike="noStrike">
                <a:solidFill>
                  <a:srgbClr val="000000"/>
                </a:solidFill>
                <a:latin typeface="Times New Roman"/>
                <a:ea typeface="Times New Roman"/>
                <a:cs typeface="Times New Roman"/>
                <a:sym typeface="Times New Roman"/>
              </a:rPr>
              <a:t>64-bit operating system, x64-based processor</a:t>
            </a:r>
            <a:endParaRPr b="1" sz="2400">
              <a:solidFill>
                <a:srgbClr val="000000"/>
              </a:solidFill>
              <a:latin typeface="Times New Roman"/>
              <a:ea typeface="Times New Roman"/>
              <a:cs typeface="Times New Roman"/>
              <a:sym typeface="Times New Roman"/>
            </a:endParaRPr>
          </a:p>
          <a:p>
            <a:pPr indent="-381000" lvl="0" marL="685800" marR="0" rtl="0" algn="just">
              <a:lnSpc>
                <a:spcPct val="150000"/>
              </a:lnSpc>
              <a:spcBef>
                <a:spcPts val="0"/>
              </a:spcBef>
              <a:spcAft>
                <a:spcPts val="0"/>
              </a:spcAft>
              <a:buClr>
                <a:srgbClr val="000000"/>
              </a:buClr>
              <a:buSzPts val="2400"/>
              <a:buFont typeface="Times New Roman"/>
              <a:buChar char="●"/>
            </a:pPr>
            <a:r>
              <a:rPr b="1" i="0" lang="en-US" sz="2400" u="none" strike="noStrike">
                <a:solidFill>
                  <a:srgbClr val="000000"/>
                </a:solidFill>
                <a:latin typeface="Times New Roman"/>
                <a:ea typeface="Times New Roman"/>
                <a:cs typeface="Times New Roman"/>
                <a:sym typeface="Times New Roman"/>
              </a:rPr>
              <a:t>Storage Required: </a:t>
            </a:r>
            <a:r>
              <a:rPr i="0" lang="en-US" sz="2400" u="none" strike="noStrike">
                <a:solidFill>
                  <a:srgbClr val="000000"/>
                </a:solidFill>
                <a:latin typeface="Times New Roman"/>
                <a:ea typeface="Times New Roman"/>
                <a:cs typeface="Times New Roman"/>
                <a:sym typeface="Times New Roman"/>
              </a:rPr>
              <a:t>Maximum Up to 16 GB</a:t>
            </a:r>
            <a:endParaRPr sz="2400">
              <a:solidFill>
                <a:schemeClr val="dk1"/>
              </a:solidFill>
              <a:latin typeface="Times New Roman"/>
              <a:ea typeface="Times New Roman"/>
              <a:cs typeface="Times New Roman"/>
              <a:sym typeface="Times New Roman"/>
            </a:endParaRPr>
          </a:p>
        </p:txBody>
      </p:sp>
      <p:sp>
        <p:nvSpPr>
          <p:cNvPr id="139" name="Google Shape;139;p7"/>
          <p:cNvSpPr/>
          <p:nvPr/>
        </p:nvSpPr>
        <p:spPr>
          <a:xfrm>
            <a:off x="1102700" y="5177125"/>
            <a:ext cx="10083000" cy="4883100"/>
          </a:xfrm>
          <a:prstGeom prst="roundRect">
            <a:avLst>
              <a:gd fmla="val 1681" name="adj"/>
            </a:avLst>
          </a:prstGeom>
          <a:solidFill>
            <a:srgbClr val="F3F3F3"/>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None/>
            </a:pPr>
            <a:r>
              <a:rPr b="1" lang="en-US" sz="3200">
                <a:solidFill>
                  <a:srgbClr val="000000"/>
                </a:solidFill>
                <a:latin typeface="Times New Roman"/>
                <a:ea typeface="Times New Roman"/>
                <a:cs typeface="Times New Roman"/>
                <a:sym typeface="Times New Roman"/>
              </a:rPr>
              <a:t>Soft</a:t>
            </a:r>
            <a:r>
              <a:rPr b="1" i="0" lang="en-US" sz="3200" u="none" strike="noStrike">
                <a:solidFill>
                  <a:srgbClr val="000000"/>
                </a:solidFill>
                <a:latin typeface="Times New Roman"/>
                <a:ea typeface="Times New Roman"/>
                <a:cs typeface="Times New Roman"/>
                <a:sym typeface="Times New Roman"/>
              </a:rPr>
              <a:t>ware Requirements</a:t>
            </a:r>
            <a:endParaRPr>
              <a:latin typeface="Times New Roman"/>
              <a:ea typeface="Times New Roman"/>
              <a:cs typeface="Times New Roman"/>
              <a:sym typeface="Times New Roman"/>
            </a:endParaRPr>
          </a:p>
          <a:p>
            <a:pPr indent="-381000" lvl="0" marL="685800" marR="0" rtl="0" algn="l">
              <a:lnSpc>
                <a:spcPct val="150000"/>
              </a:lnSpc>
              <a:spcBef>
                <a:spcPts val="2000"/>
              </a:spcBef>
              <a:spcAft>
                <a:spcPts val="0"/>
              </a:spcAft>
              <a:buClr>
                <a:srgbClr val="000000"/>
              </a:buClr>
              <a:buSzPts val="2400"/>
              <a:buFont typeface="Times New Roman"/>
              <a:buChar char="●"/>
            </a:pPr>
            <a:r>
              <a:rPr b="1" i="0" lang="en-US" sz="2400" u="none" strike="noStrike">
                <a:solidFill>
                  <a:srgbClr val="000000"/>
                </a:solidFill>
                <a:latin typeface="Times New Roman"/>
                <a:ea typeface="Times New Roman"/>
                <a:cs typeface="Times New Roman"/>
                <a:sym typeface="Times New Roman"/>
              </a:rPr>
              <a:t>Operating System: </a:t>
            </a:r>
            <a:r>
              <a:rPr i="0" lang="en-US" sz="2400" u="none" strike="noStrike">
                <a:solidFill>
                  <a:srgbClr val="000000"/>
                </a:solidFill>
                <a:latin typeface="Times New Roman"/>
                <a:ea typeface="Times New Roman"/>
                <a:cs typeface="Times New Roman"/>
                <a:sym typeface="Times New Roman"/>
              </a:rPr>
              <a:t>Windows 11, Version 23H2</a:t>
            </a:r>
            <a:endParaRPr sz="2400">
              <a:latin typeface="Times New Roman"/>
              <a:ea typeface="Times New Roman"/>
              <a:cs typeface="Times New Roman"/>
              <a:sym typeface="Times New Roman"/>
            </a:endParaRPr>
          </a:p>
          <a:p>
            <a:pPr indent="-381000" lvl="0" marL="685800" marR="0" rtl="0" algn="l">
              <a:lnSpc>
                <a:spcPct val="150000"/>
              </a:lnSpc>
              <a:spcBef>
                <a:spcPts val="0"/>
              </a:spcBef>
              <a:spcAft>
                <a:spcPts val="0"/>
              </a:spcAft>
              <a:buClr>
                <a:srgbClr val="000000"/>
              </a:buClr>
              <a:buSzPts val="2400"/>
              <a:buFont typeface="Times New Roman"/>
              <a:buChar char="●"/>
            </a:pPr>
            <a:r>
              <a:rPr b="1" i="0" lang="en-US" sz="2400" u="none" strike="noStrike">
                <a:solidFill>
                  <a:srgbClr val="000000"/>
                </a:solidFill>
                <a:latin typeface="Times New Roman"/>
                <a:ea typeface="Times New Roman"/>
                <a:cs typeface="Times New Roman"/>
                <a:sym typeface="Times New Roman"/>
              </a:rPr>
              <a:t>Code Editor: </a:t>
            </a:r>
            <a:r>
              <a:rPr i="0" lang="en-US" sz="2400" u="none" strike="noStrike">
                <a:solidFill>
                  <a:srgbClr val="000000"/>
                </a:solidFill>
                <a:latin typeface="Times New Roman"/>
                <a:ea typeface="Times New Roman"/>
                <a:cs typeface="Times New Roman"/>
                <a:sym typeface="Times New Roman"/>
              </a:rPr>
              <a:t>Visual Studio Code, v1.93.1</a:t>
            </a:r>
            <a:endParaRPr>
              <a:latin typeface="Times New Roman"/>
              <a:ea typeface="Times New Roman"/>
              <a:cs typeface="Times New Roman"/>
              <a:sym typeface="Times New Roman"/>
            </a:endParaRPr>
          </a:p>
          <a:p>
            <a:pPr indent="-381000" lvl="0" marL="685800" marR="0" rtl="0" algn="l">
              <a:lnSpc>
                <a:spcPct val="150000"/>
              </a:lnSpc>
              <a:spcBef>
                <a:spcPts val="0"/>
              </a:spcBef>
              <a:spcAft>
                <a:spcPts val="0"/>
              </a:spcAft>
              <a:buClr>
                <a:srgbClr val="000000"/>
              </a:buClr>
              <a:buSzPts val="2400"/>
              <a:buFont typeface="Times New Roman"/>
              <a:buChar char="●"/>
            </a:pPr>
            <a:r>
              <a:rPr b="1" i="0" lang="en-US" sz="2400" u="none" strike="noStrike">
                <a:solidFill>
                  <a:srgbClr val="000000"/>
                </a:solidFill>
                <a:latin typeface="Times New Roman"/>
                <a:ea typeface="Times New Roman"/>
                <a:cs typeface="Times New Roman"/>
                <a:sym typeface="Times New Roman"/>
              </a:rPr>
              <a:t>Frontend: </a:t>
            </a:r>
            <a:r>
              <a:rPr i="0" lang="en-US" sz="2400" u="none" strike="noStrike">
                <a:solidFill>
                  <a:srgbClr val="000000"/>
                </a:solidFill>
                <a:latin typeface="Times New Roman"/>
                <a:ea typeface="Times New Roman"/>
                <a:cs typeface="Times New Roman"/>
                <a:sym typeface="Times New Roman"/>
              </a:rPr>
              <a:t>React Native Expo, Typescript, Tailwind CSS</a:t>
            </a:r>
            <a:endParaRPr>
              <a:latin typeface="Times New Roman"/>
              <a:ea typeface="Times New Roman"/>
              <a:cs typeface="Times New Roman"/>
              <a:sym typeface="Times New Roman"/>
            </a:endParaRPr>
          </a:p>
          <a:p>
            <a:pPr indent="-381000" lvl="0" marL="685800" marR="0" rtl="0" algn="l">
              <a:lnSpc>
                <a:spcPct val="150000"/>
              </a:lnSpc>
              <a:spcBef>
                <a:spcPts val="0"/>
              </a:spcBef>
              <a:spcAft>
                <a:spcPts val="0"/>
              </a:spcAft>
              <a:buClr>
                <a:srgbClr val="000000"/>
              </a:buClr>
              <a:buSzPts val="2400"/>
              <a:buFont typeface="Times New Roman"/>
              <a:buChar char="●"/>
            </a:pPr>
            <a:r>
              <a:rPr b="1" i="0" lang="en-US" sz="2400" u="none" strike="noStrike">
                <a:solidFill>
                  <a:srgbClr val="000000"/>
                </a:solidFill>
                <a:latin typeface="Times New Roman"/>
                <a:ea typeface="Times New Roman"/>
                <a:cs typeface="Times New Roman"/>
                <a:sym typeface="Times New Roman"/>
              </a:rPr>
              <a:t>Backend: </a:t>
            </a:r>
            <a:r>
              <a:rPr i="0" lang="en-US" sz="2400" u="none" strike="noStrike">
                <a:solidFill>
                  <a:srgbClr val="000000"/>
                </a:solidFill>
                <a:latin typeface="Times New Roman"/>
                <a:ea typeface="Times New Roman"/>
                <a:cs typeface="Times New Roman"/>
                <a:sym typeface="Times New Roman"/>
              </a:rPr>
              <a:t>Neon DB, PostgreSQ</a:t>
            </a:r>
            <a:r>
              <a:rPr lang="en-US" sz="2400">
                <a:latin typeface="Times New Roman"/>
                <a:ea typeface="Times New Roman"/>
                <a:cs typeface="Times New Roman"/>
                <a:sym typeface="Times New Roman"/>
              </a:rPr>
              <a:t>L</a:t>
            </a:r>
            <a:endParaRPr>
              <a:latin typeface="Times New Roman"/>
              <a:ea typeface="Times New Roman"/>
              <a:cs typeface="Times New Roman"/>
              <a:sym typeface="Times New Roman"/>
            </a:endParaRPr>
          </a:p>
          <a:p>
            <a:pPr indent="-381000" lvl="0" marL="685800" marR="0" rtl="0" algn="l">
              <a:lnSpc>
                <a:spcPct val="150000"/>
              </a:lnSpc>
              <a:spcBef>
                <a:spcPts val="0"/>
              </a:spcBef>
              <a:spcAft>
                <a:spcPts val="0"/>
              </a:spcAft>
              <a:buClr>
                <a:srgbClr val="000000"/>
              </a:buClr>
              <a:buSzPts val="2400"/>
              <a:buFont typeface="Times New Roman"/>
              <a:buChar char="●"/>
            </a:pPr>
            <a:r>
              <a:rPr b="1" i="0" lang="en-US" sz="2400" u="none" strike="noStrike">
                <a:solidFill>
                  <a:srgbClr val="000000"/>
                </a:solidFill>
                <a:latin typeface="Times New Roman"/>
                <a:ea typeface="Times New Roman"/>
                <a:cs typeface="Times New Roman"/>
                <a:sym typeface="Times New Roman"/>
              </a:rPr>
              <a:t>Authentication: </a:t>
            </a:r>
            <a:r>
              <a:rPr i="0" lang="en-US" sz="2400" u="none" strike="noStrike">
                <a:solidFill>
                  <a:srgbClr val="000000"/>
                </a:solidFill>
                <a:latin typeface="Times New Roman"/>
                <a:ea typeface="Times New Roman"/>
                <a:cs typeface="Times New Roman"/>
                <a:sym typeface="Times New Roman"/>
              </a:rPr>
              <a:t>Clerk Authentication Services</a:t>
            </a:r>
            <a:endParaRPr>
              <a:latin typeface="Times New Roman"/>
              <a:ea typeface="Times New Roman"/>
              <a:cs typeface="Times New Roman"/>
              <a:sym typeface="Times New Roman"/>
            </a:endParaRPr>
          </a:p>
          <a:p>
            <a:pPr indent="-381000" lvl="0" marL="685800" marR="0" rtl="0" algn="l">
              <a:lnSpc>
                <a:spcPct val="150000"/>
              </a:lnSpc>
              <a:spcBef>
                <a:spcPts val="0"/>
              </a:spcBef>
              <a:spcAft>
                <a:spcPts val="0"/>
              </a:spcAft>
              <a:buClr>
                <a:srgbClr val="000000"/>
              </a:buClr>
              <a:buSzPts val="2400"/>
              <a:buFont typeface="Times New Roman"/>
              <a:buChar char="●"/>
            </a:pPr>
            <a:r>
              <a:rPr b="1" i="0" lang="en-US" sz="2400" u="none" strike="noStrike">
                <a:solidFill>
                  <a:srgbClr val="000000"/>
                </a:solidFill>
                <a:latin typeface="Times New Roman"/>
                <a:ea typeface="Times New Roman"/>
                <a:cs typeface="Times New Roman"/>
                <a:sym typeface="Times New Roman"/>
              </a:rPr>
              <a:t>APIs: </a:t>
            </a:r>
            <a:r>
              <a:rPr i="0" lang="en-US" sz="2400" u="none" strike="noStrike">
                <a:solidFill>
                  <a:srgbClr val="000000"/>
                </a:solidFill>
                <a:latin typeface="Times New Roman"/>
                <a:ea typeface="Times New Roman"/>
                <a:cs typeface="Times New Roman"/>
                <a:sym typeface="Times New Roman"/>
              </a:rPr>
              <a:t>Here Maps Geocoding and Search API; Here Maps Routing API</a:t>
            </a:r>
            <a:endParaRPr>
              <a:latin typeface="Times New Roman"/>
              <a:ea typeface="Times New Roman"/>
              <a:cs typeface="Times New Roman"/>
              <a:sym typeface="Times New Roman"/>
            </a:endParaRPr>
          </a:p>
          <a:p>
            <a:pPr indent="-381000" lvl="0" marL="685800" marR="0" rtl="0" algn="l">
              <a:lnSpc>
                <a:spcPct val="150000"/>
              </a:lnSpc>
              <a:spcBef>
                <a:spcPts val="0"/>
              </a:spcBef>
              <a:spcAft>
                <a:spcPts val="0"/>
              </a:spcAft>
              <a:buClr>
                <a:srgbClr val="000000"/>
              </a:buClr>
              <a:buSzPts val="2400"/>
              <a:buFont typeface="Times New Roman"/>
              <a:buChar char="●"/>
            </a:pPr>
            <a:r>
              <a:rPr b="1" i="0" lang="en-US" sz="2400" u="none" strike="noStrike">
                <a:solidFill>
                  <a:srgbClr val="000000"/>
                </a:solidFill>
                <a:latin typeface="Times New Roman"/>
                <a:ea typeface="Times New Roman"/>
                <a:cs typeface="Times New Roman"/>
                <a:sym typeface="Times New Roman"/>
              </a:rPr>
              <a:t>Payment Integration: </a:t>
            </a:r>
            <a:r>
              <a:rPr i="0" lang="en-US" sz="2400" u="none" strike="noStrike">
                <a:solidFill>
                  <a:srgbClr val="000000"/>
                </a:solidFill>
                <a:latin typeface="Times New Roman"/>
                <a:ea typeface="Times New Roman"/>
                <a:cs typeface="Times New Roman"/>
                <a:sym typeface="Times New Roman"/>
              </a:rPr>
              <a:t>Stripe </a:t>
            </a:r>
            <a:r>
              <a:rPr lang="en-US" sz="2400">
                <a:latin typeface="Times New Roman"/>
                <a:ea typeface="Times New Roman"/>
                <a:cs typeface="Times New Roman"/>
                <a:sym typeface="Times New Roman"/>
              </a:rPr>
              <a:t>Payment Services</a:t>
            </a:r>
            <a:endParaRPr sz="2400">
              <a:solidFill>
                <a:schemeClr val="dk1"/>
              </a:solidFill>
              <a:latin typeface="Times New Roman"/>
              <a:ea typeface="Times New Roman"/>
              <a:cs typeface="Times New Roman"/>
              <a:sym typeface="Times New Roman"/>
            </a:endParaRPr>
          </a:p>
        </p:txBody>
      </p:sp>
      <p:pic>
        <p:nvPicPr>
          <p:cNvPr descr="PostgreSQL Logo Free Vector Download | FreeImages" id="140" name="Google Shape;140;p7"/>
          <p:cNvPicPr preferRelativeResize="0"/>
          <p:nvPr/>
        </p:nvPicPr>
        <p:blipFill rotWithShape="1">
          <a:blip r:embed="rId10">
            <a:alphaModFix/>
          </a:blip>
          <a:srcRect b="0" l="0" r="0" t="0"/>
          <a:stretch/>
        </p:blipFill>
        <p:spPr>
          <a:xfrm>
            <a:off x="12045989" y="2484576"/>
            <a:ext cx="1701719" cy="188835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8"/>
          <p:cNvSpPr txBox="1"/>
          <p:nvPr/>
        </p:nvSpPr>
        <p:spPr>
          <a:xfrm>
            <a:off x="1143000" y="1028700"/>
            <a:ext cx="11012100" cy="8004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1" lang="en-US" sz="5199">
                <a:solidFill>
                  <a:srgbClr val="2B2B2B"/>
                </a:solidFill>
                <a:latin typeface="Times New Roman"/>
                <a:ea typeface="Times New Roman"/>
                <a:cs typeface="Times New Roman"/>
                <a:sym typeface="Times New Roman"/>
              </a:rPr>
              <a:t>Workflow</a:t>
            </a:r>
            <a:endParaRPr>
              <a:latin typeface="Times New Roman"/>
              <a:ea typeface="Times New Roman"/>
              <a:cs typeface="Times New Roman"/>
              <a:sym typeface="Times New Roman"/>
            </a:endParaRPr>
          </a:p>
        </p:txBody>
      </p:sp>
      <p:grpSp>
        <p:nvGrpSpPr>
          <p:cNvPr id="146" name="Google Shape;146;p8"/>
          <p:cNvGrpSpPr/>
          <p:nvPr/>
        </p:nvGrpSpPr>
        <p:grpSpPr>
          <a:xfrm>
            <a:off x="6542838" y="2906113"/>
            <a:ext cx="3601098" cy="2396919"/>
            <a:chOff x="1939073" y="2895363"/>
            <a:chExt cx="1632115" cy="741300"/>
          </a:xfrm>
        </p:grpSpPr>
        <p:sp>
          <p:nvSpPr>
            <p:cNvPr id="147" name="Google Shape;147;p8"/>
            <p:cNvSpPr/>
            <p:nvPr/>
          </p:nvSpPr>
          <p:spPr>
            <a:xfrm>
              <a:off x="2308488" y="2895363"/>
              <a:ext cx="1262700" cy="741300"/>
            </a:xfrm>
            <a:prstGeom prst="roundRect">
              <a:avLst>
                <a:gd fmla="val 16667" name="adj"/>
              </a:avLst>
            </a:prstGeom>
            <a:solidFill>
              <a:srgbClr val="D0E0E3"/>
            </a:solidFill>
            <a:ln cap="flat" cmpd="sng" w="38100">
              <a:solidFill>
                <a:srgbClr val="D0E0E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sz="3200">
                  <a:latin typeface="Times New Roman"/>
                  <a:ea typeface="Times New Roman"/>
                  <a:cs typeface="Times New Roman"/>
                  <a:sym typeface="Times New Roman"/>
                </a:rPr>
                <a:t>Find Ride</a:t>
              </a:r>
              <a:endParaRPr sz="3200">
                <a:latin typeface="Times New Roman"/>
                <a:ea typeface="Times New Roman"/>
                <a:cs typeface="Times New Roman"/>
                <a:sym typeface="Times New Roman"/>
              </a:endParaRPr>
            </a:p>
          </p:txBody>
        </p:sp>
        <p:cxnSp>
          <p:nvCxnSpPr>
            <p:cNvPr id="148" name="Google Shape;148;p8"/>
            <p:cNvCxnSpPr>
              <a:stCxn id="149" idx="3"/>
              <a:endCxn id="147" idx="1"/>
            </p:cNvCxnSpPr>
            <p:nvPr/>
          </p:nvCxnSpPr>
          <p:spPr>
            <a:xfrm>
              <a:off x="1939073" y="3266008"/>
              <a:ext cx="369300" cy="0"/>
            </a:xfrm>
            <a:prstGeom prst="straightConnector1">
              <a:avLst/>
            </a:prstGeom>
            <a:noFill/>
            <a:ln cap="flat" cmpd="sng" w="38100">
              <a:solidFill>
                <a:srgbClr val="000000"/>
              </a:solidFill>
              <a:prstDash val="solid"/>
              <a:round/>
              <a:headEnd len="med" w="med" type="none"/>
              <a:tailEnd len="med" w="med" type="triangle"/>
            </a:ln>
            <a:effectLst>
              <a:outerShdw blurRad="57150" rotWithShape="0" algn="bl" dir="5400000" dist="19050">
                <a:srgbClr val="000000">
                  <a:alpha val="50000"/>
                </a:srgbClr>
              </a:outerShdw>
            </a:effectLst>
          </p:spPr>
        </p:cxnSp>
      </p:grpSp>
      <p:grpSp>
        <p:nvGrpSpPr>
          <p:cNvPr id="150" name="Google Shape;150;p8"/>
          <p:cNvGrpSpPr/>
          <p:nvPr/>
        </p:nvGrpSpPr>
        <p:grpSpPr>
          <a:xfrm>
            <a:off x="10143936" y="2906193"/>
            <a:ext cx="3601176" cy="2396919"/>
            <a:chOff x="3571188" y="2895388"/>
            <a:chExt cx="1632150" cy="741300"/>
          </a:xfrm>
        </p:grpSpPr>
        <p:sp>
          <p:nvSpPr>
            <p:cNvPr id="151" name="Google Shape;151;p8"/>
            <p:cNvSpPr/>
            <p:nvPr/>
          </p:nvSpPr>
          <p:spPr>
            <a:xfrm>
              <a:off x="3940638" y="2895388"/>
              <a:ext cx="1262700" cy="741300"/>
            </a:xfrm>
            <a:prstGeom prst="roundRect">
              <a:avLst>
                <a:gd fmla="val 16667" name="adj"/>
              </a:avLst>
            </a:prstGeom>
            <a:solidFill>
              <a:srgbClr val="CFE2F3"/>
            </a:solidFill>
            <a:ln cap="flat" cmpd="sng" w="38100">
              <a:solidFill>
                <a:srgbClr val="CFE2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sz="3200">
                  <a:latin typeface="Times New Roman"/>
                  <a:ea typeface="Times New Roman"/>
                  <a:cs typeface="Times New Roman"/>
                  <a:sym typeface="Times New Roman"/>
                </a:rPr>
                <a:t>Select Driver</a:t>
              </a:r>
              <a:endParaRPr sz="3200">
                <a:latin typeface="Times New Roman"/>
                <a:ea typeface="Times New Roman"/>
                <a:cs typeface="Times New Roman"/>
                <a:sym typeface="Times New Roman"/>
              </a:endParaRPr>
            </a:p>
            <a:p>
              <a:pPr indent="0" lvl="0" marL="0" rtl="0" algn="ctr">
                <a:spcBef>
                  <a:spcPts val="0"/>
                </a:spcBef>
                <a:spcAft>
                  <a:spcPts val="0"/>
                </a:spcAft>
                <a:buNone/>
              </a:pPr>
              <a:r>
                <a:rPr lang="en-US" sz="3200">
                  <a:latin typeface="Times New Roman"/>
                  <a:ea typeface="Times New Roman"/>
                  <a:cs typeface="Times New Roman"/>
                  <a:sym typeface="Times New Roman"/>
                </a:rPr>
                <a:t>and Confirm Ride</a:t>
              </a:r>
              <a:endParaRPr sz="3200">
                <a:latin typeface="Times New Roman"/>
                <a:ea typeface="Times New Roman"/>
                <a:cs typeface="Times New Roman"/>
                <a:sym typeface="Times New Roman"/>
              </a:endParaRPr>
            </a:p>
          </p:txBody>
        </p:sp>
        <p:cxnSp>
          <p:nvCxnSpPr>
            <p:cNvPr id="152" name="Google Shape;152;p8"/>
            <p:cNvCxnSpPr>
              <a:stCxn id="147" idx="3"/>
              <a:endCxn id="151" idx="1"/>
            </p:cNvCxnSpPr>
            <p:nvPr/>
          </p:nvCxnSpPr>
          <p:spPr>
            <a:xfrm>
              <a:off x="3571188" y="3266013"/>
              <a:ext cx="369600" cy="0"/>
            </a:xfrm>
            <a:prstGeom prst="straightConnector1">
              <a:avLst/>
            </a:prstGeom>
            <a:noFill/>
            <a:ln cap="flat" cmpd="sng" w="38100">
              <a:solidFill>
                <a:srgbClr val="000000"/>
              </a:solidFill>
              <a:prstDash val="solid"/>
              <a:round/>
              <a:headEnd len="med" w="med" type="none"/>
              <a:tailEnd len="med" w="med" type="triangle"/>
            </a:ln>
            <a:effectLst>
              <a:outerShdw blurRad="57150" rotWithShape="0" algn="bl" dir="5400000" dist="19050">
                <a:srgbClr val="000000">
                  <a:alpha val="50000"/>
                </a:srgbClr>
              </a:outerShdw>
            </a:effectLst>
          </p:spPr>
        </p:cxnSp>
      </p:grpSp>
      <p:grpSp>
        <p:nvGrpSpPr>
          <p:cNvPr id="153" name="Google Shape;153;p8"/>
          <p:cNvGrpSpPr/>
          <p:nvPr/>
        </p:nvGrpSpPr>
        <p:grpSpPr>
          <a:xfrm>
            <a:off x="2702212" y="2906099"/>
            <a:ext cx="3840625" cy="2396919"/>
            <a:chOff x="790450" y="2731388"/>
            <a:chExt cx="1740675" cy="741300"/>
          </a:xfrm>
        </p:grpSpPr>
        <p:sp>
          <p:nvSpPr>
            <p:cNvPr id="149" name="Google Shape;149;p8"/>
            <p:cNvSpPr/>
            <p:nvPr/>
          </p:nvSpPr>
          <p:spPr>
            <a:xfrm>
              <a:off x="1268425" y="2731388"/>
              <a:ext cx="1262700" cy="741300"/>
            </a:xfrm>
            <a:prstGeom prst="roundRect">
              <a:avLst>
                <a:gd fmla="val 16667" name="adj"/>
              </a:avLst>
            </a:prstGeom>
            <a:solidFill>
              <a:srgbClr val="FFF2CC"/>
            </a:solidFill>
            <a:ln cap="flat" cmpd="sng" w="38100">
              <a:solidFill>
                <a:srgbClr val="FFF2C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sz="3200">
                  <a:latin typeface="Times New Roman"/>
                  <a:ea typeface="Times New Roman"/>
                  <a:cs typeface="Times New Roman"/>
                  <a:sym typeface="Times New Roman"/>
                </a:rPr>
                <a:t>Input </a:t>
              </a:r>
              <a:r>
                <a:rPr lang="en-US" sz="3200">
                  <a:latin typeface="Times New Roman"/>
                  <a:ea typeface="Times New Roman"/>
                  <a:cs typeface="Times New Roman"/>
                  <a:sym typeface="Times New Roman"/>
                </a:rPr>
                <a:t>Destination</a:t>
              </a:r>
              <a:endParaRPr sz="3200">
                <a:latin typeface="Times New Roman"/>
                <a:ea typeface="Times New Roman"/>
                <a:cs typeface="Times New Roman"/>
                <a:sym typeface="Times New Roman"/>
              </a:endParaRPr>
            </a:p>
          </p:txBody>
        </p:sp>
        <p:cxnSp>
          <p:nvCxnSpPr>
            <p:cNvPr id="154" name="Google Shape;154;p8"/>
            <p:cNvCxnSpPr/>
            <p:nvPr/>
          </p:nvCxnSpPr>
          <p:spPr>
            <a:xfrm>
              <a:off x="790450" y="3102075"/>
              <a:ext cx="477900" cy="0"/>
            </a:xfrm>
            <a:prstGeom prst="straightConnector1">
              <a:avLst/>
            </a:prstGeom>
            <a:noFill/>
            <a:ln cap="flat" cmpd="sng" w="38100">
              <a:solidFill>
                <a:srgbClr val="000000"/>
              </a:solidFill>
              <a:prstDash val="solid"/>
              <a:round/>
              <a:headEnd len="med" w="med" type="none"/>
              <a:tailEnd len="med" w="med" type="triangle"/>
            </a:ln>
            <a:effectLst>
              <a:outerShdw blurRad="57150" rotWithShape="0" algn="bl" dir="5400000" dist="19050">
                <a:srgbClr val="000000">
                  <a:alpha val="50000"/>
                </a:srgbClr>
              </a:outerShdw>
            </a:effectLst>
          </p:spPr>
        </p:cxnSp>
      </p:grpSp>
      <p:grpSp>
        <p:nvGrpSpPr>
          <p:cNvPr id="155" name="Google Shape;155;p8"/>
          <p:cNvGrpSpPr/>
          <p:nvPr/>
        </p:nvGrpSpPr>
        <p:grpSpPr>
          <a:xfrm>
            <a:off x="979399" y="3178725"/>
            <a:ext cx="1814323" cy="2711278"/>
            <a:chOff x="9625" y="2815703"/>
            <a:chExt cx="822300" cy="838522"/>
          </a:xfrm>
        </p:grpSpPr>
        <p:grpSp>
          <p:nvGrpSpPr>
            <p:cNvPr id="156" name="Google Shape;156;p8"/>
            <p:cNvGrpSpPr/>
            <p:nvPr/>
          </p:nvGrpSpPr>
          <p:grpSpPr>
            <a:xfrm>
              <a:off x="110479" y="2815703"/>
              <a:ext cx="620637" cy="552344"/>
              <a:chOff x="927698" y="4175577"/>
              <a:chExt cx="755400" cy="625673"/>
            </a:xfrm>
          </p:grpSpPr>
          <p:sp>
            <p:nvSpPr>
              <p:cNvPr id="157" name="Google Shape;157;p8"/>
              <p:cNvSpPr/>
              <p:nvPr/>
            </p:nvSpPr>
            <p:spPr>
              <a:xfrm>
                <a:off x="1052589" y="4175577"/>
                <a:ext cx="517200" cy="347400"/>
              </a:xfrm>
              <a:prstGeom prst="flowChartConnector">
                <a:avLst/>
              </a:prstGeom>
              <a:solidFill>
                <a:srgbClr val="0000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8" name="Google Shape;158;p8"/>
              <p:cNvSpPr/>
              <p:nvPr/>
            </p:nvSpPr>
            <p:spPr>
              <a:xfrm rot="-5400000">
                <a:off x="1154648" y="4272800"/>
                <a:ext cx="301500" cy="755400"/>
              </a:xfrm>
              <a:prstGeom prst="flowChartDelay">
                <a:avLst/>
              </a:prstGeom>
              <a:solidFill>
                <a:srgbClr val="0000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59" name="Google Shape;159;p8"/>
            <p:cNvSpPr txBox="1"/>
            <p:nvPr/>
          </p:nvSpPr>
          <p:spPr>
            <a:xfrm>
              <a:off x="9625" y="3387825"/>
              <a:ext cx="822300" cy="2664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US" sz="3200">
                  <a:solidFill>
                    <a:srgbClr val="000000"/>
                  </a:solidFill>
                  <a:latin typeface="Times New Roman"/>
                  <a:ea typeface="Times New Roman"/>
                  <a:cs typeface="Times New Roman"/>
                  <a:sym typeface="Times New Roman"/>
                </a:rPr>
                <a:t>User</a:t>
              </a:r>
              <a:endParaRPr sz="3200">
                <a:solidFill>
                  <a:srgbClr val="000000"/>
                </a:solidFill>
                <a:latin typeface="Times New Roman"/>
                <a:ea typeface="Times New Roman"/>
                <a:cs typeface="Times New Roman"/>
                <a:sym typeface="Times New Roman"/>
              </a:endParaRPr>
            </a:p>
          </p:txBody>
        </p:sp>
      </p:grpSp>
      <p:cxnSp>
        <p:nvCxnSpPr>
          <p:cNvPr id="160" name="Google Shape;160;p8"/>
          <p:cNvCxnSpPr>
            <a:stCxn id="151" idx="3"/>
            <a:endCxn id="161" idx="1"/>
          </p:cNvCxnSpPr>
          <p:nvPr/>
        </p:nvCxnSpPr>
        <p:spPr>
          <a:xfrm>
            <a:off x="13745112" y="4104653"/>
            <a:ext cx="752100" cy="18000"/>
          </a:xfrm>
          <a:prstGeom prst="straightConnector1">
            <a:avLst/>
          </a:prstGeom>
          <a:noFill/>
          <a:ln cap="flat" cmpd="sng" w="38100">
            <a:solidFill>
              <a:srgbClr val="000000"/>
            </a:solidFill>
            <a:prstDash val="solid"/>
            <a:round/>
            <a:headEnd len="med" w="med" type="none"/>
            <a:tailEnd len="med" w="med" type="triangle"/>
          </a:ln>
          <a:effectLst>
            <a:outerShdw blurRad="57150" rotWithShape="0" algn="bl" dir="5400000" dist="19050">
              <a:srgbClr val="000000">
                <a:alpha val="50000"/>
              </a:srgbClr>
            </a:outerShdw>
          </a:effectLst>
        </p:spPr>
      </p:cxnSp>
      <p:grpSp>
        <p:nvGrpSpPr>
          <p:cNvPr id="162" name="Google Shape;162;p8"/>
          <p:cNvGrpSpPr/>
          <p:nvPr/>
        </p:nvGrpSpPr>
        <p:grpSpPr>
          <a:xfrm>
            <a:off x="10143926" y="6383725"/>
            <a:ext cx="4353370" cy="2396919"/>
            <a:chOff x="1204805" y="2731386"/>
            <a:chExt cx="2061157" cy="741300"/>
          </a:xfrm>
        </p:grpSpPr>
        <p:sp>
          <p:nvSpPr>
            <p:cNvPr id="163" name="Google Shape;163;p8"/>
            <p:cNvSpPr/>
            <p:nvPr/>
          </p:nvSpPr>
          <p:spPr>
            <a:xfrm>
              <a:off x="1204805" y="2731386"/>
              <a:ext cx="1394700" cy="741300"/>
            </a:xfrm>
            <a:prstGeom prst="roundRect">
              <a:avLst>
                <a:gd fmla="val 16667" name="adj"/>
              </a:avLst>
            </a:prstGeom>
            <a:solidFill>
              <a:srgbClr val="F9CB9C"/>
            </a:solidFill>
            <a:ln cap="flat" cmpd="sng" w="38100">
              <a:solidFill>
                <a:srgbClr val="F9CB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sz="3200">
                  <a:latin typeface="Times New Roman"/>
                  <a:ea typeface="Times New Roman"/>
                  <a:cs typeface="Times New Roman"/>
                  <a:sym typeface="Times New Roman"/>
                </a:rPr>
                <a:t>Confirmation message</a:t>
              </a:r>
              <a:endParaRPr sz="3200">
                <a:latin typeface="Times New Roman"/>
                <a:ea typeface="Times New Roman"/>
                <a:cs typeface="Times New Roman"/>
                <a:sym typeface="Times New Roman"/>
              </a:endParaRPr>
            </a:p>
          </p:txBody>
        </p:sp>
        <p:cxnSp>
          <p:nvCxnSpPr>
            <p:cNvPr id="164" name="Google Shape;164;p8"/>
            <p:cNvCxnSpPr>
              <a:stCxn id="165" idx="1"/>
              <a:endCxn id="163" idx="3"/>
            </p:cNvCxnSpPr>
            <p:nvPr/>
          </p:nvCxnSpPr>
          <p:spPr>
            <a:xfrm flipH="1">
              <a:off x="2599362" y="3096386"/>
              <a:ext cx="666600" cy="5700"/>
            </a:xfrm>
            <a:prstGeom prst="straightConnector1">
              <a:avLst/>
            </a:prstGeom>
            <a:noFill/>
            <a:ln cap="flat" cmpd="sng" w="38100">
              <a:solidFill>
                <a:srgbClr val="000000"/>
              </a:solidFill>
              <a:prstDash val="solid"/>
              <a:round/>
              <a:headEnd len="med" w="med" type="none"/>
              <a:tailEnd len="med" w="med" type="triangle"/>
            </a:ln>
            <a:effectLst>
              <a:outerShdw blurRad="57150" rotWithShape="0" algn="bl" dir="5400000" dist="19050">
                <a:srgbClr val="000000">
                  <a:alpha val="50000"/>
                </a:srgbClr>
              </a:outerShdw>
            </a:effectLst>
          </p:spPr>
        </p:cxnSp>
      </p:grpSp>
      <p:grpSp>
        <p:nvGrpSpPr>
          <p:cNvPr id="166" name="Google Shape;166;p8"/>
          <p:cNvGrpSpPr/>
          <p:nvPr/>
        </p:nvGrpSpPr>
        <p:grpSpPr>
          <a:xfrm>
            <a:off x="6227504" y="6383691"/>
            <a:ext cx="3916422" cy="2396919"/>
            <a:chOff x="1268425" y="2731388"/>
            <a:chExt cx="1775028" cy="741300"/>
          </a:xfrm>
        </p:grpSpPr>
        <p:sp>
          <p:nvSpPr>
            <p:cNvPr id="167" name="Google Shape;167;p8"/>
            <p:cNvSpPr/>
            <p:nvPr/>
          </p:nvSpPr>
          <p:spPr>
            <a:xfrm>
              <a:off x="1268425" y="2731388"/>
              <a:ext cx="1262700" cy="741300"/>
            </a:xfrm>
            <a:prstGeom prst="roundRect">
              <a:avLst>
                <a:gd fmla="val 16667" name="adj"/>
              </a:avLst>
            </a:prstGeom>
            <a:solidFill>
              <a:srgbClr val="FFD966"/>
            </a:solidFill>
            <a:ln cap="flat" cmpd="sng" w="38100">
              <a:solidFill>
                <a:srgbClr val="FFD9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sz="3200">
                  <a:latin typeface="Times New Roman"/>
                  <a:ea typeface="Times New Roman"/>
                  <a:cs typeface="Times New Roman"/>
                  <a:sym typeface="Times New Roman"/>
                </a:rPr>
                <a:t>Back To Home</a:t>
              </a:r>
              <a:endParaRPr sz="3200">
                <a:latin typeface="Times New Roman"/>
                <a:ea typeface="Times New Roman"/>
                <a:cs typeface="Times New Roman"/>
                <a:sym typeface="Times New Roman"/>
              </a:endParaRPr>
            </a:p>
          </p:txBody>
        </p:sp>
        <p:cxnSp>
          <p:nvCxnSpPr>
            <p:cNvPr id="168" name="Google Shape;168;p8"/>
            <p:cNvCxnSpPr>
              <a:stCxn id="163" idx="1"/>
              <a:endCxn id="167" idx="3"/>
            </p:cNvCxnSpPr>
            <p:nvPr/>
          </p:nvCxnSpPr>
          <p:spPr>
            <a:xfrm rot="10800000">
              <a:off x="2531053" y="3102048"/>
              <a:ext cx="512400" cy="0"/>
            </a:xfrm>
            <a:prstGeom prst="straightConnector1">
              <a:avLst/>
            </a:prstGeom>
            <a:noFill/>
            <a:ln cap="flat" cmpd="sng" w="38100">
              <a:solidFill>
                <a:srgbClr val="000000"/>
              </a:solidFill>
              <a:prstDash val="solid"/>
              <a:round/>
              <a:headEnd len="med" w="med" type="none"/>
              <a:tailEnd len="med" w="med" type="triangle"/>
            </a:ln>
            <a:effectLst>
              <a:outerShdw blurRad="57150" rotWithShape="0" algn="bl" dir="5400000" dist="19050">
                <a:srgbClr val="000000">
                  <a:alpha val="50000"/>
                </a:srgbClr>
              </a:outerShdw>
            </a:effectLst>
          </p:spPr>
        </p:cxnSp>
      </p:grpSp>
      <p:cxnSp>
        <p:nvCxnSpPr>
          <p:cNvPr id="169" name="Google Shape;169;p8"/>
          <p:cNvCxnSpPr>
            <a:stCxn id="161" idx="2"/>
            <a:endCxn id="165" idx="0"/>
          </p:cNvCxnSpPr>
          <p:nvPr/>
        </p:nvCxnSpPr>
        <p:spPr>
          <a:xfrm>
            <a:off x="15890175" y="5321150"/>
            <a:ext cx="12900" cy="1044300"/>
          </a:xfrm>
          <a:prstGeom prst="straightConnector1">
            <a:avLst/>
          </a:prstGeom>
          <a:noFill/>
          <a:ln cap="flat" cmpd="sng" w="38100">
            <a:solidFill>
              <a:srgbClr val="000000"/>
            </a:solidFill>
            <a:prstDash val="solid"/>
            <a:round/>
            <a:headEnd len="med" w="med" type="none"/>
            <a:tailEnd len="med" w="med" type="triangle"/>
          </a:ln>
          <a:effectLst>
            <a:outerShdw blurRad="57150" rotWithShape="0" algn="bl" dir="5400000" dist="19050">
              <a:srgbClr val="000000">
                <a:alpha val="50000"/>
              </a:srgbClr>
            </a:outerShdw>
          </a:effectLst>
        </p:spPr>
      </p:cxnSp>
      <p:sp>
        <p:nvSpPr>
          <p:cNvPr id="165" name="Google Shape;165;p8"/>
          <p:cNvSpPr/>
          <p:nvPr/>
        </p:nvSpPr>
        <p:spPr>
          <a:xfrm>
            <a:off x="14497296" y="6365418"/>
            <a:ext cx="2811300" cy="2397000"/>
          </a:xfrm>
          <a:prstGeom prst="roundRect">
            <a:avLst>
              <a:gd fmla="val 16667" name="adj"/>
            </a:avLst>
          </a:prstGeom>
          <a:solidFill>
            <a:srgbClr val="93C47D"/>
          </a:solidFill>
          <a:ln cap="flat" cmpd="sng" w="9525">
            <a:solidFill>
              <a:srgbClr val="93C47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sz="3200">
                <a:latin typeface="Times New Roman"/>
                <a:ea typeface="Times New Roman"/>
                <a:cs typeface="Times New Roman"/>
                <a:sym typeface="Times New Roman"/>
              </a:rPr>
              <a:t>Payment</a:t>
            </a:r>
            <a:endParaRPr sz="3200">
              <a:solidFill>
                <a:srgbClr val="000000"/>
              </a:solidFill>
              <a:latin typeface="Times New Roman"/>
              <a:ea typeface="Times New Roman"/>
              <a:cs typeface="Times New Roman"/>
              <a:sym typeface="Times New Roman"/>
            </a:endParaRPr>
          </a:p>
        </p:txBody>
      </p:sp>
      <p:sp>
        <p:nvSpPr>
          <p:cNvPr id="161" name="Google Shape;161;p8"/>
          <p:cNvSpPr/>
          <p:nvPr/>
        </p:nvSpPr>
        <p:spPr>
          <a:xfrm>
            <a:off x="14497275" y="2924150"/>
            <a:ext cx="2785800" cy="2397000"/>
          </a:xfrm>
          <a:prstGeom prst="roundRect">
            <a:avLst>
              <a:gd fmla="val 16667" name="adj"/>
            </a:avLst>
          </a:prstGeom>
          <a:solidFill>
            <a:srgbClr val="D9EAD3"/>
          </a:solidFill>
          <a:ln cap="flat" cmpd="sng" w="9525">
            <a:solidFill>
              <a:srgbClr val="D9EAD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sz="3200">
                <a:latin typeface="Times New Roman"/>
                <a:ea typeface="Times New Roman"/>
                <a:cs typeface="Times New Roman"/>
                <a:sym typeface="Times New Roman"/>
              </a:rPr>
              <a:t>Book Ride</a:t>
            </a:r>
            <a:endParaRPr sz="320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9"/>
          <p:cNvSpPr txBox="1"/>
          <p:nvPr/>
        </p:nvSpPr>
        <p:spPr>
          <a:xfrm>
            <a:off x="1143000" y="1028700"/>
            <a:ext cx="11012100" cy="8004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1" lang="en-US" sz="5199">
                <a:solidFill>
                  <a:srgbClr val="2B2B2B"/>
                </a:solidFill>
                <a:latin typeface="Times New Roman"/>
                <a:ea typeface="Times New Roman"/>
                <a:cs typeface="Times New Roman"/>
                <a:sym typeface="Times New Roman"/>
              </a:rPr>
              <a:t>Methodology and Approach</a:t>
            </a:r>
            <a:endParaRPr>
              <a:latin typeface="Times New Roman"/>
              <a:ea typeface="Times New Roman"/>
              <a:cs typeface="Times New Roman"/>
              <a:sym typeface="Times New Roman"/>
            </a:endParaRPr>
          </a:p>
        </p:txBody>
      </p:sp>
      <p:sp>
        <p:nvSpPr>
          <p:cNvPr id="175" name="Google Shape;175;p9"/>
          <p:cNvSpPr/>
          <p:nvPr/>
        </p:nvSpPr>
        <p:spPr>
          <a:xfrm>
            <a:off x="1143000" y="3314700"/>
            <a:ext cx="7699200" cy="5486400"/>
          </a:xfrm>
          <a:prstGeom prst="roundRect">
            <a:avLst>
              <a:gd fmla="val 1681" name="adj"/>
            </a:avLst>
          </a:prstGeom>
          <a:solidFill>
            <a:srgbClr val="F3F3F3"/>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457200" marR="0" rtl="0" algn="l">
              <a:lnSpc>
                <a:spcPct val="150000"/>
              </a:lnSpc>
              <a:spcBef>
                <a:spcPts val="0"/>
              </a:spcBef>
              <a:spcAft>
                <a:spcPts val="0"/>
              </a:spcAft>
              <a:buNone/>
            </a:pPr>
            <a:r>
              <a:rPr b="1" lang="en-US" sz="3600" u="sng">
                <a:solidFill>
                  <a:schemeClr val="dk1"/>
                </a:solidFill>
                <a:latin typeface="Times New Roman"/>
                <a:ea typeface="Times New Roman"/>
                <a:cs typeface="Times New Roman"/>
                <a:sym typeface="Times New Roman"/>
              </a:rPr>
              <a:t>Module 1: Authentication</a:t>
            </a:r>
            <a:endParaRPr>
              <a:latin typeface="Times New Roman"/>
              <a:ea typeface="Times New Roman"/>
              <a:cs typeface="Times New Roman"/>
              <a:sym typeface="Times New Roman"/>
            </a:endParaRPr>
          </a:p>
          <a:p>
            <a:pPr indent="76200" lvl="0" marL="457200" marR="0" rtl="0" algn="l">
              <a:lnSpc>
                <a:spcPct val="150000"/>
              </a:lnSpc>
              <a:spcBef>
                <a:spcPts val="0"/>
              </a:spcBef>
              <a:spcAft>
                <a:spcPts val="0"/>
              </a:spcAft>
              <a:buClr>
                <a:srgbClr val="000000"/>
              </a:buClr>
              <a:buSzPts val="2400"/>
              <a:buFont typeface="Times New Roman"/>
              <a:buChar char="•"/>
            </a:pPr>
            <a:r>
              <a:rPr b="1" lang="en-US" sz="2400">
                <a:latin typeface="Times New Roman"/>
                <a:ea typeface="Times New Roman"/>
                <a:cs typeface="Times New Roman"/>
                <a:sym typeface="Times New Roman"/>
              </a:rPr>
              <a:t>Sign Up: </a:t>
            </a:r>
            <a:r>
              <a:rPr i="0" lang="en-US" sz="2400" u="none" strike="noStrike">
                <a:solidFill>
                  <a:srgbClr val="000000"/>
                </a:solidFill>
                <a:latin typeface="Times New Roman"/>
                <a:ea typeface="Times New Roman"/>
                <a:cs typeface="Times New Roman"/>
                <a:sym typeface="Times New Roman"/>
              </a:rPr>
              <a:t>User </a:t>
            </a:r>
            <a:r>
              <a:rPr lang="en-US" sz="2400">
                <a:latin typeface="Times New Roman"/>
                <a:ea typeface="Times New Roman"/>
                <a:cs typeface="Times New Roman"/>
                <a:sym typeface="Times New Roman"/>
              </a:rPr>
              <a:t>sign</a:t>
            </a:r>
            <a:r>
              <a:rPr i="0" lang="en-US" sz="2400" u="none" strike="noStrike">
                <a:solidFill>
                  <a:srgbClr val="000000"/>
                </a:solidFill>
                <a:latin typeface="Times New Roman"/>
                <a:ea typeface="Times New Roman"/>
                <a:cs typeface="Times New Roman"/>
                <a:sym typeface="Times New Roman"/>
              </a:rPr>
              <a:t>up using email and password</a:t>
            </a:r>
            <a:endParaRPr>
              <a:latin typeface="Times New Roman"/>
              <a:ea typeface="Times New Roman"/>
              <a:cs typeface="Times New Roman"/>
              <a:sym typeface="Times New Roman"/>
            </a:endParaRPr>
          </a:p>
          <a:p>
            <a:pPr indent="76200" lvl="0" marL="457200" marR="0" rtl="0" algn="l">
              <a:lnSpc>
                <a:spcPct val="150000"/>
              </a:lnSpc>
              <a:spcBef>
                <a:spcPts val="0"/>
              </a:spcBef>
              <a:spcAft>
                <a:spcPts val="0"/>
              </a:spcAft>
              <a:buClr>
                <a:srgbClr val="000000"/>
              </a:buClr>
              <a:buSzPts val="2400"/>
              <a:buFont typeface="Times New Roman"/>
              <a:buChar char="•"/>
            </a:pPr>
            <a:r>
              <a:rPr b="1" lang="en-US" sz="2400">
                <a:latin typeface="Times New Roman"/>
                <a:ea typeface="Times New Roman"/>
                <a:cs typeface="Times New Roman"/>
                <a:sym typeface="Times New Roman"/>
              </a:rPr>
              <a:t>Login:</a:t>
            </a:r>
            <a:r>
              <a:rPr lang="en-US" sz="2400">
                <a:latin typeface="Times New Roman"/>
                <a:ea typeface="Times New Roman"/>
                <a:cs typeface="Times New Roman"/>
                <a:sym typeface="Times New Roman"/>
              </a:rPr>
              <a:t> </a:t>
            </a:r>
            <a:r>
              <a:rPr i="0" lang="en-US" sz="2400" u="none" strike="noStrike">
                <a:solidFill>
                  <a:srgbClr val="000000"/>
                </a:solidFill>
                <a:latin typeface="Times New Roman"/>
                <a:ea typeface="Times New Roman"/>
                <a:cs typeface="Times New Roman"/>
                <a:sym typeface="Times New Roman"/>
              </a:rPr>
              <a:t>User </a:t>
            </a:r>
            <a:r>
              <a:rPr lang="en-US" sz="2400">
                <a:latin typeface="Times New Roman"/>
                <a:ea typeface="Times New Roman"/>
                <a:cs typeface="Times New Roman"/>
                <a:sym typeface="Times New Roman"/>
              </a:rPr>
              <a:t>l</a:t>
            </a:r>
            <a:r>
              <a:rPr i="0" lang="en-US" sz="2400" u="none" strike="noStrike">
                <a:solidFill>
                  <a:srgbClr val="000000"/>
                </a:solidFill>
                <a:latin typeface="Times New Roman"/>
                <a:ea typeface="Times New Roman"/>
                <a:cs typeface="Times New Roman"/>
                <a:sym typeface="Times New Roman"/>
              </a:rPr>
              <a:t>ogin usin</a:t>
            </a:r>
            <a:r>
              <a:rPr lang="en-US" sz="2400">
                <a:latin typeface="Times New Roman"/>
                <a:ea typeface="Times New Roman"/>
                <a:cs typeface="Times New Roman"/>
                <a:sym typeface="Times New Roman"/>
              </a:rPr>
              <a:t>g email ID and password.</a:t>
            </a:r>
            <a:endParaRPr>
              <a:latin typeface="Times New Roman"/>
              <a:ea typeface="Times New Roman"/>
              <a:cs typeface="Times New Roman"/>
              <a:sym typeface="Times New Roman"/>
            </a:endParaRPr>
          </a:p>
          <a:p>
            <a:pPr indent="76200" lvl="0" marL="457200" marR="0" rtl="0" algn="l">
              <a:lnSpc>
                <a:spcPct val="150000"/>
              </a:lnSpc>
              <a:spcBef>
                <a:spcPts val="1000"/>
              </a:spcBef>
              <a:spcAft>
                <a:spcPts val="0"/>
              </a:spcAft>
              <a:buClr>
                <a:srgbClr val="000000"/>
              </a:buClr>
              <a:buSzPts val="2400"/>
              <a:buFont typeface="Times New Roman"/>
              <a:buChar char="•"/>
            </a:pPr>
            <a:r>
              <a:rPr b="1" lang="en-US" sz="2400">
                <a:latin typeface="Times New Roman"/>
                <a:ea typeface="Times New Roman"/>
                <a:cs typeface="Times New Roman"/>
                <a:sym typeface="Times New Roman"/>
              </a:rPr>
              <a:t>Login with Google: </a:t>
            </a:r>
            <a:r>
              <a:rPr i="0" lang="en-US" sz="2400" u="none" strike="noStrike">
                <a:solidFill>
                  <a:srgbClr val="000000"/>
                </a:solidFill>
                <a:latin typeface="Times New Roman"/>
                <a:ea typeface="Times New Roman"/>
                <a:cs typeface="Times New Roman"/>
                <a:sym typeface="Times New Roman"/>
              </a:rPr>
              <a:t>User </a:t>
            </a:r>
            <a:r>
              <a:rPr lang="en-US" sz="2400">
                <a:latin typeface="Times New Roman"/>
                <a:ea typeface="Times New Roman"/>
                <a:cs typeface="Times New Roman"/>
                <a:sym typeface="Times New Roman"/>
              </a:rPr>
              <a:t>log</a:t>
            </a:r>
            <a:r>
              <a:rPr i="0" lang="en-US" sz="2400" u="none" strike="noStrike">
                <a:solidFill>
                  <a:srgbClr val="000000"/>
                </a:solidFill>
                <a:latin typeface="Times New Roman"/>
                <a:ea typeface="Times New Roman"/>
                <a:cs typeface="Times New Roman"/>
                <a:sym typeface="Times New Roman"/>
              </a:rPr>
              <a:t>in </a:t>
            </a:r>
            <a:r>
              <a:rPr lang="en-US" sz="2400">
                <a:latin typeface="Times New Roman"/>
                <a:ea typeface="Times New Roman"/>
                <a:cs typeface="Times New Roman"/>
                <a:sym typeface="Times New Roman"/>
              </a:rPr>
              <a:t>with </a:t>
            </a:r>
            <a:r>
              <a:rPr i="0" lang="en-US" sz="2400" u="none" strike="noStrike">
                <a:solidFill>
                  <a:srgbClr val="000000"/>
                </a:solidFill>
                <a:latin typeface="Times New Roman"/>
                <a:ea typeface="Times New Roman"/>
                <a:cs typeface="Times New Roman"/>
                <a:sym typeface="Times New Roman"/>
              </a:rPr>
              <a:t>Google Accounts</a:t>
            </a:r>
            <a:endParaRPr>
              <a:latin typeface="Times New Roman"/>
              <a:ea typeface="Times New Roman"/>
              <a:cs typeface="Times New Roman"/>
              <a:sym typeface="Times New Roman"/>
            </a:endParaRPr>
          </a:p>
          <a:p>
            <a:pPr indent="76200" lvl="0" marL="457200" marR="0" rtl="0" algn="l">
              <a:lnSpc>
                <a:spcPct val="150000"/>
              </a:lnSpc>
              <a:spcBef>
                <a:spcPts val="1000"/>
              </a:spcBef>
              <a:spcAft>
                <a:spcPts val="0"/>
              </a:spcAft>
              <a:buClr>
                <a:srgbClr val="000000"/>
              </a:buClr>
              <a:buSzPts val="2400"/>
              <a:buFont typeface="Times New Roman"/>
              <a:buChar char="•"/>
            </a:pPr>
            <a:r>
              <a:rPr b="1" lang="en-US" sz="2400">
                <a:latin typeface="Times New Roman"/>
                <a:ea typeface="Times New Roman"/>
                <a:cs typeface="Times New Roman"/>
                <a:sym typeface="Times New Roman"/>
              </a:rPr>
              <a:t>Authentication Services: </a:t>
            </a:r>
            <a:r>
              <a:rPr lang="en-US" sz="2400">
                <a:latin typeface="Times New Roman"/>
                <a:ea typeface="Times New Roman"/>
                <a:cs typeface="Times New Roman"/>
                <a:sym typeface="Times New Roman"/>
              </a:rPr>
              <a:t>Clerk Authentication Services such as email OTP, Google OAuth, etc.</a:t>
            </a:r>
            <a:endParaRPr sz="2400">
              <a:solidFill>
                <a:schemeClr val="dk1"/>
              </a:solidFill>
              <a:latin typeface="Times New Roman"/>
              <a:ea typeface="Times New Roman"/>
              <a:cs typeface="Times New Roman"/>
              <a:sym typeface="Times New Roman"/>
            </a:endParaRPr>
          </a:p>
        </p:txBody>
      </p:sp>
      <p:sp>
        <p:nvSpPr>
          <p:cNvPr id="176" name="Google Shape;176;p9"/>
          <p:cNvSpPr/>
          <p:nvPr/>
        </p:nvSpPr>
        <p:spPr>
          <a:xfrm>
            <a:off x="9164103" y="2437000"/>
            <a:ext cx="2956379" cy="6364093"/>
          </a:xfrm>
          <a:custGeom>
            <a:rect b="b" l="l" r="r" t="t"/>
            <a:pathLst>
              <a:path extrusionOk="0" h="12792146" w="5942470">
                <a:moveTo>
                  <a:pt x="0" y="0"/>
                </a:moveTo>
                <a:lnTo>
                  <a:pt x="5942470" y="0"/>
                </a:lnTo>
                <a:lnTo>
                  <a:pt x="5942470" y="12792146"/>
                </a:lnTo>
                <a:lnTo>
                  <a:pt x="0" y="12792146"/>
                </a:lnTo>
                <a:lnTo>
                  <a:pt x="0" y="0"/>
                </a:lnTo>
                <a:close/>
              </a:path>
            </a:pathLst>
          </a:custGeom>
          <a:blipFill rotWithShape="1">
            <a:blip r:embed="rId3">
              <a:alphaModFix/>
            </a:blip>
            <a:stretch>
              <a:fillRect b="0" l="0" r="0" t="0"/>
            </a:stretch>
          </a:blipFill>
          <a:ln>
            <a:noFill/>
          </a:ln>
        </p:spPr>
      </p:sp>
      <p:sp>
        <p:nvSpPr>
          <p:cNvPr id="177" name="Google Shape;177;p9"/>
          <p:cNvSpPr/>
          <p:nvPr/>
        </p:nvSpPr>
        <p:spPr>
          <a:xfrm>
            <a:off x="12159075" y="2437000"/>
            <a:ext cx="2956379" cy="6364093"/>
          </a:xfrm>
          <a:custGeom>
            <a:rect b="b" l="l" r="r" t="t"/>
            <a:pathLst>
              <a:path extrusionOk="0" h="12792146" w="5942470">
                <a:moveTo>
                  <a:pt x="0" y="0"/>
                </a:moveTo>
                <a:lnTo>
                  <a:pt x="5942470" y="0"/>
                </a:lnTo>
                <a:lnTo>
                  <a:pt x="5942470" y="12792146"/>
                </a:lnTo>
                <a:lnTo>
                  <a:pt x="0" y="12792146"/>
                </a:lnTo>
                <a:lnTo>
                  <a:pt x="0" y="0"/>
                </a:lnTo>
                <a:close/>
              </a:path>
            </a:pathLst>
          </a:custGeom>
          <a:blipFill rotWithShape="1">
            <a:blip r:embed="rId4">
              <a:alphaModFix/>
            </a:blip>
            <a:stretch>
              <a:fillRect b="0" l="0" r="0" t="0"/>
            </a:stretch>
          </a:blipFill>
          <a:ln>
            <a:noFill/>
          </a:ln>
        </p:spPr>
      </p:sp>
      <p:sp>
        <p:nvSpPr>
          <p:cNvPr id="178" name="Google Shape;178;p9"/>
          <p:cNvSpPr/>
          <p:nvPr/>
        </p:nvSpPr>
        <p:spPr>
          <a:xfrm>
            <a:off x="15154050" y="2437000"/>
            <a:ext cx="2956379" cy="6364093"/>
          </a:xfrm>
          <a:custGeom>
            <a:rect b="b" l="l" r="r" t="t"/>
            <a:pathLst>
              <a:path extrusionOk="0" h="12792146" w="5942470">
                <a:moveTo>
                  <a:pt x="0" y="0"/>
                </a:moveTo>
                <a:lnTo>
                  <a:pt x="5942470" y="0"/>
                </a:lnTo>
                <a:lnTo>
                  <a:pt x="5942470" y="12792146"/>
                </a:lnTo>
                <a:lnTo>
                  <a:pt x="0" y="12792146"/>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0"/>
          <p:cNvSpPr txBox="1"/>
          <p:nvPr/>
        </p:nvSpPr>
        <p:spPr>
          <a:xfrm>
            <a:off x="1143000" y="1028700"/>
            <a:ext cx="11012100" cy="8004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1" lang="en-US" sz="5199">
                <a:solidFill>
                  <a:srgbClr val="2B2B2B"/>
                </a:solidFill>
                <a:latin typeface="Times New Roman"/>
                <a:ea typeface="Times New Roman"/>
                <a:cs typeface="Times New Roman"/>
                <a:sym typeface="Times New Roman"/>
              </a:rPr>
              <a:t>Methodology and Approach</a:t>
            </a:r>
            <a:endParaRPr>
              <a:latin typeface="Times New Roman"/>
              <a:ea typeface="Times New Roman"/>
              <a:cs typeface="Times New Roman"/>
              <a:sym typeface="Times New Roman"/>
            </a:endParaRPr>
          </a:p>
        </p:txBody>
      </p:sp>
      <p:sp>
        <p:nvSpPr>
          <p:cNvPr id="184" name="Google Shape;184;p10"/>
          <p:cNvSpPr/>
          <p:nvPr/>
        </p:nvSpPr>
        <p:spPr>
          <a:xfrm>
            <a:off x="1143000" y="3314700"/>
            <a:ext cx="7699200" cy="5486400"/>
          </a:xfrm>
          <a:prstGeom prst="roundRect">
            <a:avLst>
              <a:gd fmla="val 1681" name="adj"/>
            </a:avLst>
          </a:prstGeom>
          <a:solidFill>
            <a:srgbClr val="F3F3F3"/>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457200" marR="0" rtl="0" algn="l">
              <a:lnSpc>
                <a:spcPct val="150000"/>
              </a:lnSpc>
              <a:spcBef>
                <a:spcPts val="0"/>
              </a:spcBef>
              <a:spcAft>
                <a:spcPts val="0"/>
              </a:spcAft>
              <a:buNone/>
            </a:pPr>
            <a:r>
              <a:rPr b="1" lang="en-US" sz="3600" u="sng">
                <a:solidFill>
                  <a:schemeClr val="dk1"/>
                </a:solidFill>
                <a:latin typeface="Times New Roman"/>
                <a:ea typeface="Times New Roman"/>
                <a:cs typeface="Times New Roman"/>
                <a:sym typeface="Times New Roman"/>
              </a:rPr>
              <a:t>Module 2: User Profile</a:t>
            </a:r>
            <a:endParaRPr>
              <a:latin typeface="Times New Roman"/>
              <a:ea typeface="Times New Roman"/>
              <a:cs typeface="Times New Roman"/>
              <a:sym typeface="Times New Roman"/>
            </a:endParaRPr>
          </a:p>
          <a:p>
            <a:pPr indent="76200" lvl="0" marL="457200" marR="0" rtl="0" algn="l">
              <a:lnSpc>
                <a:spcPct val="150000"/>
              </a:lnSpc>
              <a:spcBef>
                <a:spcPts val="1000"/>
              </a:spcBef>
              <a:spcAft>
                <a:spcPts val="0"/>
              </a:spcAft>
              <a:buClr>
                <a:srgbClr val="000000"/>
              </a:buClr>
              <a:buSzPts val="2400"/>
              <a:buFont typeface="Times New Roman"/>
              <a:buChar char="➔"/>
            </a:pPr>
            <a:r>
              <a:rPr b="1" lang="en-US" sz="2400">
                <a:latin typeface="Times New Roman"/>
                <a:ea typeface="Times New Roman"/>
                <a:cs typeface="Times New Roman"/>
                <a:sym typeface="Times New Roman"/>
              </a:rPr>
              <a:t>User </a:t>
            </a:r>
            <a:r>
              <a:rPr b="1" i="0" lang="en-US" sz="2400" u="none" strike="noStrike">
                <a:solidFill>
                  <a:srgbClr val="000000"/>
                </a:solidFill>
                <a:latin typeface="Times New Roman"/>
                <a:ea typeface="Times New Roman"/>
                <a:cs typeface="Times New Roman"/>
                <a:sym typeface="Times New Roman"/>
              </a:rPr>
              <a:t>information:</a:t>
            </a:r>
            <a:endParaRPr b="1">
              <a:latin typeface="Times New Roman"/>
              <a:ea typeface="Times New Roman"/>
              <a:cs typeface="Times New Roman"/>
              <a:sym typeface="Times New Roman"/>
            </a:endParaRPr>
          </a:p>
          <a:p>
            <a:pPr indent="-381000" lvl="2" marL="1371600" marR="0" rtl="0" algn="l">
              <a:lnSpc>
                <a:spcPct val="150000"/>
              </a:lnSpc>
              <a:spcBef>
                <a:spcPts val="0"/>
              </a:spcBef>
              <a:spcAft>
                <a:spcPts val="0"/>
              </a:spcAft>
              <a:buClr>
                <a:srgbClr val="000000"/>
              </a:buClr>
              <a:buSzPts val="2400"/>
              <a:buFont typeface="Times New Roman"/>
              <a:buChar char="●"/>
            </a:pPr>
            <a:r>
              <a:rPr i="0" lang="en-US" sz="2400" u="none" cap="none" strike="noStrike">
                <a:solidFill>
                  <a:srgbClr val="000000"/>
                </a:solidFill>
                <a:latin typeface="Times New Roman"/>
                <a:ea typeface="Times New Roman"/>
                <a:cs typeface="Times New Roman"/>
                <a:sym typeface="Times New Roman"/>
              </a:rPr>
              <a:t>Profile picture, first name, last name</a:t>
            </a:r>
            <a:r>
              <a:rPr lang="en-US" sz="2400">
                <a:latin typeface="Times New Roman"/>
                <a:ea typeface="Times New Roman"/>
                <a:cs typeface="Times New Roman"/>
                <a:sym typeface="Times New Roman"/>
              </a:rPr>
              <a:t>.</a:t>
            </a:r>
            <a:endParaRPr i="0" sz="2400" u="none" cap="none" strike="noStrike">
              <a:solidFill>
                <a:srgbClr val="000000"/>
              </a:solidFill>
              <a:latin typeface="Times New Roman"/>
              <a:ea typeface="Times New Roman"/>
              <a:cs typeface="Times New Roman"/>
              <a:sym typeface="Times New Roman"/>
            </a:endParaRPr>
          </a:p>
          <a:p>
            <a:pPr indent="-381000" lvl="2" marL="1371600" marR="0" rtl="0" algn="l">
              <a:lnSpc>
                <a:spcPct val="150000"/>
              </a:lnSpc>
              <a:spcBef>
                <a:spcPts val="1000"/>
              </a:spcBef>
              <a:spcAft>
                <a:spcPts val="0"/>
              </a:spcAft>
              <a:buClr>
                <a:srgbClr val="000000"/>
              </a:buClr>
              <a:buSzPts val="2400"/>
              <a:buFont typeface="Times New Roman"/>
              <a:buChar char="●"/>
            </a:pPr>
            <a:r>
              <a:rPr i="0" lang="en-US" sz="2400" u="none" cap="none" strike="noStrike">
                <a:solidFill>
                  <a:srgbClr val="000000"/>
                </a:solidFill>
                <a:latin typeface="Times New Roman"/>
                <a:ea typeface="Times New Roman"/>
                <a:cs typeface="Times New Roman"/>
                <a:sym typeface="Times New Roman"/>
              </a:rPr>
              <a:t>email, phone number</a:t>
            </a:r>
            <a:r>
              <a:rPr lang="en-US" sz="2400">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indent="76200" lvl="0" marL="457200" marR="0" rtl="0" algn="l">
              <a:lnSpc>
                <a:spcPct val="150000"/>
              </a:lnSpc>
              <a:spcBef>
                <a:spcPts val="1000"/>
              </a:spcBef>
              <a:spcAft>
                <a:spcPts val="0"/>
              </a:spcAft>
              <a:buClr>
                <a:srgbClr val="000000"/>
              </a:buClr>
              <a:buSzPts val="2400"/>
              <a:buFont typeface="Times New Roman"/>
              <a:buChar char="➔"/>
            </a:pPr>
            <a:r>
              <a:rPr b="1" lang="en-US" sz="2400">
                <a:latin typeface="Times New Roman"/>
                <a:ea typeface="Times New Roman"/>
                <a:cs typeface="Times New Roman"/>
                <a:sym typeface="Times New Roman"/>
              </a:rPr>
              <a:t>Ride History:</a:t>
            </a:r>
            <a:r>
              <a:rPr lang="en-US" sz="2400">
                <a:latin typeface="Times New Roman"/>
                <a:ea typeface="Times New Roman"/>
                <a:cs typeface="Times New Roman"/>
                <a:sym typeface="Times New Roman"/>
              </a:rPr>
              <a:t> Past rides information.</a:t>
            </a:r>
            <a:endParaRPr>
              <a:latin typeface="Times New Roman"/>
              <a:ea typeface="Times New Roman"/>
              <a:cs typeface="Times New Roman"/>
              <a:sym typeface="Times New Roman"/>
            </a:endParaRPr>
          </a:p>
          <a:p>
            <a:pPr indent="76200" lvl="0" marL="457200" marR="0" rtl="0" algn="l">
              <a:lnSpc>
                <a:spcPct val="150000"/>
              </a:lnSpc>
              <a:spcBef>
                <a:spcPts val="1000"/>
              </a:spcBef>
              <a:spcAft>
                <a:spcPts val="0"/>
              </a:spcAft>
              <a:buClr>
                <a:srgbClr val="000000"/>
              </a:buClr>
              <a:buSzPts val="2400"/>
              <a:buFont typeface="Times New Roman"/>
              <a:buChar char="➔"/>
            </a:pPr>
            <a:r>
              <a:rPr b="1" lang="en-US" sz="2400">
                <a:latin typeface="Times New Roman"/>
                <a:ea typeface="Times New Roman"/>
                <a:cs typeface="Times New Roman"/>
                <a:sym typeface="Times New Roman"/>
              </a:rPr>
              <a:t>Chat Tab: </a:t>
            </a:r>
            <a:r>
              <a:rPr lang="en-US" sz="2400">
                <a:latin typeface="Times New Roman"/>
                <a:ea typeface="Times New Roman"/>
                <a:cs typeface="Times New Roman"/>
                <a:sym typeface="Times New Roman"/>
              </a:rPr>
              <a:t>For communication functionality.</a:t>
            </a:r>
            <a:endParaRPr i="0" sz="2400" u="none" strike="noStrike">
              <a:solidFill>
                <a:srgbClr val="000000"/>
              </a:solidFill>
              <a:latin typeface="Times New Roman"/>
              <a:ea typeface="Times New Roman"/>
              <a:cs typeface="Times New Roman"/>
              <a:sym typeface="Times New Roman"/>
            </a:endParaRPr>
          </a:p>
        </p:txBody>
      </p:sp>
      <p:sp>
        <p:nvSpPr>
          <p:cNvPr id="185" name="Google Shape;185;p10"/>
          <p:cNvSpPr/>
          <p:nvPr/>
        </p:nvSpPr>
        <p:spPr>
          <a:xfrm>
            <a:off x="12174487" y="2437000"/>
            <a:ext cx="2956379" cy="6364093"/>
          </a:xfrm>
          <a:custGeom>
            <a:rect b="b" l="l" r="r" t="t"/>
            <a:pathLst>
              <a:path extrusionOk="0" h="12792146" w="5942470">
                <a:moveTo>
                  <a:pt x="0" y="0"/>
                </a:moveTo>
                <a:lnTo>
                  <a:pt x="5942470" y="0"/>
                </a:lnTo>
                <a:lnTo>
                  <a:pt x="5942470" y="12792146"/>
                </a:lnTo>
                <a:lnTo>
                  <a:pt x="0" y="12792146"/>
                </a:lnTo>
                <a:lnTo>
                  <a:pt x="0" y="0"/>
                </a:lnTo>
                <a:close/>
              </a:path>
            </a:pathLst>
          </a:custGeom>
          <a:blipFill rotWithShape="1">
            <a:blip r:embed="rId3">
              <a:alphaModFix/>
            </a:blip>
            <a:stretch>
              <a:fillRect b="0" l="0" r="0" t="0"/>
            </a:stretch>
          </a:blipFill>
          <a:ln>
            <a:noFill/>
          </a:ln>
        </p:spPr>
      </p:sp>
      <p:sp>
        <p:nvSpPr>
          <p:cNvPr id="186" name="Google Shape;186;p10"/>
          <p:cNvSpPr/>
          <p:nvPr/>
        </p:nvSpPr>
        <p:spPr>
          <a:xfrm>
            <a:off x="15193575" y="2437000"/>
            <a:ext cx="2956379" cy="6364093"/>
          </a:xfrm>
          <a:custGeom>
            <a:rect b="b" l="l" r="r" t="t"/>
            <a:pathLst>
              <a:path extrusionOk="0" h="12792146" w="5942470">
                <a:moveTo>
                  <a:pt x="0" y="0"/>
                </a:moveTo>
                <a:lnTo>
                  <a:pt x="5942470" y="0"/>
                </a:lnTo>
                <a:lnTo>
                  <a:pt x="5942470" y="12792146"/>
                </a:lnTo>
                <a:lnTo>
                  <a:pt x="0" y="12792146"/>
                </a:lnTo>
                <a:lnTo>
                  <a:pt x="0" y="0"/>
                </a:lnTo>
                <a:close/>
              </a:path>
            </a:pathLst>
          </a:custGeom>
          <a:blipFill rotWithShape="1">
            <a:blip r:embed="rId4">
              <a:alphaModFix/>
            </a:blip>
            <a:stretch>
              <a:fillRect b="0" l="0" r="0" t="0"/>
            </a:stretch>
          </a:blipFill>
          <a:ln>
            <a:noFill/>
          </a:ln>
        </p:spPr>
      </p:sp>
      <p:sp>
        <p:nvSpPr>
          <p:cNvPr id="187" name="Google Shape;187;p10"/>
          <p:cNvSpPr/>
          <p:nvPr/>
        </p:nvSpPr>
        <p:spPr>
          <a:xfrm>
            <a:off x="9155400" y="2437000"/>
            <a:ext cx="2956379" cy="6364093"/>
          </a:xfrm>
          <a:custGeom>
            <a:rect b="b" l="l" r="r" t="t"/>
            <a:pathLst>
              <a:path extrusionOk="0" h="12792146" w="5942470">
                <a:moveTo>
                  <a:pt x="0" y="0"/>
                </a:moveTo>
                <a:lnTo>
                  <a:pt x="5942470" y="0"/>
                </a:lnTo>
                <a:lnTo>
                  <a:pt x="5942470" y="12792146"/>
                </a:lnTo>
                <a:lnTo>
                  <a:pt x="0" y="12792146"/>
                </a:lnTo>
                <a:lnTo>
                  <a:pt x="0" y="0"/>
                </a:lnTo>
                <a:close/>
              </a:path>
            </a:pathLst>
          </a:custGeom>
          <a:blipFill rotWithShape="1">
            <a:blip r:embed="rId5">
              <a:alphaModFix/>
            </a:blip>
            <a:stretch>
              <a:fillRect b="0" l="0" r="0" t="0"/>
            </a:stretch>
          </a:blipFill>
          <a:ln>
            <a:noFill/>
          </a:ln>
        </p:spPr>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Madhav Bharadwaj</dc:creator>
</cp:coreProperties>
</file>